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8" r:id="rId1"/>
  </p:sldMasterIdLst>
  <p:notesMasterIdLst>
    <p:notesMasterId r:id="rId80"/>
  </p:notesMasterIdLst>
  <p:sldIdLst>
    <p:sldId id="256" r:id="rId2"/>
    <p:sldId id="329" r:id="rId3"/>
    <p:sldId id="357" r:id="rId4"/>
    <p:sldId id="341" r:id="rId5"/>
    <p:sldId id="340" r:id="rId6"/>
    <p:sldId id="366" r:id="rId7"/>
    <p:sldId id="367" r:id="rId8"/>
    <p:sldId id="444" r:id="rId9"/>
    <p:sldId id="369" r:id="rId10"/>
    <p:sldId id="664" r:id="rId11"/>
    <p:sldId id="371" r:id="rId12"/>
    <p:sldId id="665" r:id="rId13"/>
    <p:sldId id="373" r:id="rId14"/>
    <p:sldId id="375" r:id="rId15"/>
    <p:sldId id="456" r:id="rId16"/>
    <p:sldId id="376" r:id="rId17"/>
    <p:sldId id="457" r:id="rId18"/>
    <p:sldId id="460" r:id="rId19"/>
    <p:sldId id="459" r:id="rId20"/>
    <p:sldId id="461" r:id="rId21"/>
    <p:sldId id="458" r:id="rId22"/>
    <p:sldId id="464" r:id="rId23"/>
    <p:sldId id="490" r:id="rId24"/>
    <p:sldId id="489" r:id="rId25"/>
    <p:sldId id="491" r:id="rId26"/>
    <p:sldId id="492" r:id="rId27"/>
    <p:sldId id="666" r:id="rId28"/>
    <p:sldId id="667" r:id="rId29"/>
    <p:sldId id="446" r:id="rId30"/>
    <p:sldId id="405" r:id="rId31"/>
    <p:sldId id="406" r:id="rId32"/>
    <p:sldId id="379" r:id="rId33"/>
    <p:sldId id="437" r:id="rId34"/>
    <p:sldId id="493" r:id="rId35"/>
    <p:sldId id="432" r:id="rId36"/>
    <p:sldId id="433" r:id="rId37"/>
    <p:sldId id="439" r:id="rId38"/>
    <p:sldId id="440" r:id="rId39"/>
    <p:sldId id="441" r:id="rId40"/>
    <p:sldId id="416" r:id="rId41"/>
    <p:sldId id="445" r:id="rId42"/>
    <p:sldId id="417" r:id="rId43"/>
    <p:sldId id="435" r:id="rId44"/>
    <p:sldId id="436" r:id="rId45"/>
    <p:sldId id="668" r:id="rId46"/>
    <p:sldId id="449" r:id="rId47"/>
    <p:sldId id="450" r:id="rId48"/>
    <p:sldId id="451" r:id="rId49"/>
    <p:sldId id="452" r:id="rId50"/>
    <p:sldId id="453" r:id="rId51"/>
    <p:sldId id="454" r:id="rId52"/>
    <p:sldId id="669" r:id="rId53"/>
    <p:sldId id="410" r:id="rId54"/>
    <p:sldId id="393" r:id="rId55"/>
    <p:sldId id="462" r:id="rId56"/>
    <p:sldId id="398" r:id="rId57"/>
    <p:sldId id="399" r:id="rId58"/>
    <p:sldId id="400" r:id="rId59"/>
    <p:sldId id="401" r:id="rId60"/>
    <p:sldId id="402" r:id="rId61"/>
    <p:sldId id="463" r:id="rId62"/>
    <p:sldId id="414" r:id="rId63"/>
    <p:sldId id="448" r:id="rId64"/>
    <p:sldId id="415" r:id="rId65"/>
    <p:sldId id="418" r:id="rId66"/>
    <p:sldId id="403" r:id="rId67"/>
    <p:sldId id="420" r:id="rId68"/>
    <p:sldId id="442" r:id="rId69"/>
    <p:sldId id="419" r:id="rId70"/>
    <p:sldId id="421" r:id="rId71"/>
    <p:sldId id="422" r:id="rId72"/>
    <p:sldId id="423" r:id="rId73"/>
    <p:sldId id="424" r:id="rId74"/>
    <p:sldId id="425" r:id="rId75"/>
    <p:sldId id="426" r:id="rId76"/>
    <p:sldId id="427" r:id="rId77"/>
    <p:sldId id="428" r:id="rId78"/>
    <p:sldId id="413" r:id="rId79"/>
  </p:sldIdLst>
  <p:sldSz cx="12192000" cy="6858000"/>
  <p:notesSz cx="7010400" cy="9296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08"/>
    <p:restoredTop sz="69373" autoAdjust="0"/>
  </p:normalViewPr>
  <p:slideViewPr>
    <p:cSldViewPr>
      <p:cViewPr varScale="1">
        <p:scale>
          <a:sx n="44" d="100"/>
          <a:sy n="44" d="100"/>
        </p:scale>
        <p:origin x="1500" y="28"/>
      </p:cViewPr>
      <p:guideLst>
        <p:guide orient="horz" pos="2160"/>
        <p:guide pos="384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67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6725"/>
          </a:xfrm>
          <a:prstGeom prst="rect">
            <a:avLst/>
          </a:prstGeom>
        </p:spPr>
        <p:txBody>
          <a:bodyPr vert="horz" lIns="91440" tIns="45720" rIns="91440" bIns="45720" rtlCol="0"/>
          <a:lstStyle>
            <a:lvl1pPr algn="r">
              <a:defRPr sz="1200"/>
            </a:lvl1pPr>
          </a:lstStyle>
          <a:p>
            <a:fld id="{EF911157-0FC2-4F06-8D61-FD647FE4E19D}" type="datetimeFigureOut">
              <a:rPr lang="en-US" smtClean="0"/>
              <a:t>9/19/2025</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73575"/>
            <a:ext cx="5607050" cy="3660775"/>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3038475" cy="466725"/>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6725"/>
          </a:xfrm>
          <a:prstGeom prst="rect">
            <a:avLst/>
          </a:prstGeom>
        </p:spPr>
        <p:txBody>
          <a:bodyPr vert="horz" lIns="91440" tIns="45720" rIns="91440" bIns="45720" rtlCol="0" anchor="b"/>
          <a:lstStyle>
            <a:lvl1pPr algn="r">
              <a:defRPr sz="1200"/>
            </a:lvl1pPr>
          </a:lstStyle>
          <a:p>
            <a:fld id="{4AF79E1B-2C51-4B9B-8EA4-26DE9E345AFF}" type="slidenum">
              <a:rPr lang="en-US" smtClean="0"/>
              <a:t>‹#›</a:t>
            </a:fld>
            <a:endParaRPr lang="en-US"/>
          </a:p>
        </p:txBody>
      </p:sp>
    </p:spTree>
    <p:extLst>
      <p:ext uri="{BB962C8B-B14F-4D97-AF65-F5344CB8AC3E}">
        <p14:creationId xmlns:p14="http://schemas.microsoft.com/office/powerpoint/2010/main" val="8367260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3" Type="http://schemas.openxmlformats.org/officeDocument/2006/relationships/hyperlink" Target="https://projects.fivethirtyeight.com/p-hacking/" TargetMode="External"/><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Remind students that assignment 1 is due next week. Also ask about project teams and homework groups. </a:t>
            </a:r>
          </a:p>
        </p:txBody>
      </p:sp>
      <p:sp>
        <p:nvSpPr>
          <p:cNvPr id="4" name="Slide Number Placeholder 3"/>
          <p:cNvSpPr>
            <a:spLocks noGrp="1"/>
          </p:cNvSpPr>
          <p:nvPr>
            <p:ph type="sldNum" sz="quarter" idx="5"/>
          </p:nvPr>
        </p:nvSpPr>
        <p:spPr/>
        <p:txBody>
          <a:bodyPr/>
          <a:lstStyle/>
          <a:p>
            <a:fld id="{4AF79E1B-2C51-4B9B-8EA4-26DE9E345AFF}" type="slidenum">
              <a:rPr lang="en-US" smtClean="0"/>
              <a:t>1</a:t>
            </a:fld>
            <a:endParaRPr lang="en-US"/>
          </a:p>
        </p:txBody>
      </p:sp>
    </p:spTree>
    <p:extLst>
      <p:ext uri="{BB962C8B-B14F-4D97-AF65-F5344CB8AC3E}">
        <p14:creationId xmlns:p14="http://schemas.microsoft.com/office/powerpoint/2010/main" val="36117099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B703EF-9D44-287C-1E49-56AA0CE87C9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D028739-D355-91B4-1AD4-ECB837E73E1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7A71E76-C441-550B-C517-0EB9C9E77E4D}"/>
              </a:ext>
            </a:extLst>
          </p:cNvPr>
          <p:cNvSpPr>
            <a:spLocks noGrp="1"/>
          </p:cNvSpPr>
          <p:nvPr>
            <p:ph type="body" idx="1"/>
          </p:nvPr>
        </p:nvSpPr>
        <p:spPr/>
        <p:txBody>
          <a:bodyPr/>
          <a:lstStyle/>
          <a:p>
            <a:r>
              <a:rPr lang="en-US" dirty="0"/>
              <a:t>Note – there’s a strong relationship here! (Does it make sense? What does it tell you?) What does that mean for our initial assessment? We have violated the assumption that E(</a:t>
            </a:r>
            <a:r>
              <a:rPr lang="en-US" dirty="0" err="1"/>
              <a:t>eps|x</a:t>
            </a:r>
            <a:r>
              <a:rPr lang="en-US" dirty="0"/>
              <a:t>)=0 given that we relegated income to epsilon </a:t>
            </a:r>
          </a:p>
        </p:txBody>
      </p:sp>
      <p:sp>
        <p:nvSpPr>
          <p:cNvPr id="4" name="Slide Number Placeholder 3">
            <a:extLst>
              <a:ext uri="{FF2B5EF4-FFF2-40B4-BE49-F238E27FC236}">
                <a16:creationId xmlns:a16="http://schemas.microsoft.com/office/drawing/2014/main" id="{000E67B2-F9F2-62A9-B03C-E41521D6FA6D}"/>
              </a:ext>
            </a:extLst>
          </p:cNvPr>
          <p:cNvSpPr>
            <a:spLocks noGrp="1"/>
          </p:cNvSpPr>
          <p:nvPr>
            <p:ph type="sldNum" sz="quarter" idx="5"/>
          </p:nvPr>
        </p:nvSpPr>
        <p:spPr/>
        <p:txBody>
          <a:bodyPr/>
          <a:lstStyle/>
          <a:p>
            <a:fld id="{4AF79E1B-2C51-4B9B-8EA4-26DE9E345AFF}" type="slidenum">
              <a:rPr lang="en-US" smtClean="0"/>
              <a:t>12</a:t>
            </a:fld>
            <a:endParaRPr lang="en-US"/>
          </a:p>
        </p:txBody>
      </p:sp>
    </p:spTree>
    <p:extLst>
      <p:ext uri="{BB962C8B-B14F-4D97-AF65-F5344CB8AC3E}">
        <p14:creationId xmlns:p14="http://schemas.microsoft.com/office/powerpoint/2010/main" val="39831570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13</a:t>
            </a:fld>
            <a:endParaRPr lang="en-US"/>
          </a:p>
        </p:txBody>
      </p:sp>
    </p:spTree>
    <p:extLst>
      <p:ext uri="{BB962C8B-B14F-4D97-AF65-F5344CB8AC3E}">
        <p14:creationId xmlns:p14="http://schemas.microsoft.com/office/powerpoint/2010/main" val="31554550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see how this works in R</a:t>
            </a:r>
          </a:p>
        </p:txBody>
      </p:sp>
      <p:sp>
        <p:nvSpPr>
          <p:cNvPr id="4" name="Slide Number Placeholder 3"/>
          <p:cNvSpPr>
            <a:spLocks noGrp="1"/>
          </p:cNvSpPr>
          <p:nvPr>
            <p:ph type="sldNum" sz="quarter" idx="5"/>
          </p:nvPr>
        </p:nvSpPr>
        <p:spPr/>
        <p:txBody>
          <a:bodyPr/>
          <a:lstStyle/>
          <a:p>
            <a:fld id="{4AF79E1B-2C51-4B9B-8EA4-26DE9E345AFF}" type="slidenum">
              <a:rPr lang="en-US" smtClean="0"/>
              <a:t>14</a:t>
            </a:fld>
            <a:endParaRPr lang="en-US"/>
          </a:p>
        </p:txBody>
      </p:sp>
    </p:spTree>
    <p:extLst>
      <p:ext uri="{BB962C8B-B14F-4D97-AF65-F5344CB8AC3E}">
        <p14:creationId xmlns:p14="http://schemas.microsoft.com/office/powerpoint/2010/main" val="29542535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15</a:t>
            </a:fld>
            <a:endParaRPr lang="en-US"/>
          </a:p>
        </p:txBody>
      </p:sp>
    </p:spTree>
    <p:extLst>
      <p:ext uri="{BB962C8B-B14F-4D97-AF65-F5344CB8AC3E}">
        <p14:creationId xmlns:p14="http://schemas.microsoft.com/office/powerpoint/2010/main" val="33012827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through this – what is a collider/post-treatment (something like controlling for occupation to assess gender wage gap). Also focus on the leave it out options – this is important! You don’t want to control for unnecessary things (even if statistically significant). </a:t>
            </a:r>
          </a:p>
        </p:txBody>
      </p:sp>
      <p:sp>
        <p:nvSpPr>
          <p:cNvPr id="4" name="Slide Number Placeholder 3"/>
          <p:cNvSpPr>
            <a:spLocks noGrp="1"/>
          </p:cNvSpPr>
          <p:nvPr>
            <p:ph type="sldNum" sz="quarter" idx="5"/>
          </p:nvPr>
        </p:nvSpPr>
        <p:spPr/>
        <p:txBody>
          <a:bodyPr/>
          <a:lstStyle/>
          <a:p>
            <a:fld id="{4AF79E1B-2C51-4B9B-8EA4-26DE9E345AFF}" type="slidenum">
              <a:rPr lang="en-US" smtClean="0"/>
              <a:t>16</a:t>
            </a:fld>
            <a:endParaRPr lang="en-US"/>
          </a:p>
        </p:txBody>
      </p:sp>
    </p:spTree>
    <p:extLst>
      <p:ext uri="{BB962C8B-B14F-4D97-AF65-F5344CB8AC3E}">
        <p14:creationId xmlns:p14="http://schemas.microsoft.com/office/powerpoint/2010/main" val="23810579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BP: </a:t>
            </a:r>
            <a:r>
              <a:rPr lang="en-US" b="0" i="0" dirty="0">
                <a:solidFill>
                  <a:srgbClr val="202122"/>
                </a:solidFill>
                <a:effectLst/>
                <a:latin typeface="Arial" panose="020B0604020202020204" pitchFamily="34" charset="0"/>
              </a:rPr>
              <a:t>For example, a person may observe that fast food restaurants which serve good hamburgers tend to serve bad fries and vice versa; but because they would likely not eat anywhere where </a:t>
            </a:r>
            <a:r>
              <a:rPr lang="en-US" b="0" i="1" dirty="0">
                <a:solidFill>
                  <a:srgbClr val="202122"/>
                </a:solidFill>
                <a:effectLst/>
                <a:latin typeface="Arial" panose="020B0604020202020204" pitchFamily="34" charset="0"/>
              </a:rPr>
              <a:t>both</a:t>
            </a:r>
            <a:r>
              <a:rPr lang="en-US" b="0" i="0" dirty="0">
                <a:solidFill>
                  <a:srgbClr val="202122"/>
                </a:solidFill>
                <a:effectLst/>
                <a:latin typeface="Arial" panose="020B0604020202020204" pitchFamily="34" charset="0"/>
              </a:rPr>
              <a:t> were bad, they fail to allow for the large number of restaurants in this category which would weaken or even flip the correlation.</a:t>
            </a:r>
          </a:p>
          <a:p>
            <a:r>
              <a:rPr lang="en-US" b="0" i="0" dirty="0">
                <a:solidFill>
                  <a:srgbClr val="202122"/>
                </a:solidFill>
                <a:effectLst/>
                <a:latin typeface="Arial" panose="020B0604020202020204" pitchFamily="34" charset="0"/>
              </a:rPr>
              <a:t>Attrition example: Study comparing </a:t>
            </a:r>
            <a:r>
              <a:rPr lang="en-US" b="0" i="0" dirty="0">
                <a:solidFill>
                  <a:srgbClr val="333333"/>
                </a:solidFill>
                <a:effectLst/>
                <a:latin typeface="Guardian TextSans Web"/>
              </a:rPr>
              <a:t>2 Mediterranean diets and a control diet in participants at high cardiovascular risk, cognitive function was improved with both dietary interventions. However, loss to follow-up was higher in the control group (33%) as compared with the Mediterranean diet groups (16% and 23%). Differential loss to follow-up can introduce collider bias because the analysis is restricted to patients who are not lost to follow-up. If participants assigned to one of the Mediterranean diets were less likely to be lost to follow-up than those in the control group and participants with poor cognitive function were independently </a:t>
            </a:r>
            <a:r>
              <a:rPr lang="en-US" b="0" i="1" dirty="0">
                <a:solidFill>
                  <a:srgbClr val="333333"/>
                </a:solidFill>
                <a:effectLst/>
                <a:latin typeface="Guardian TextSans Web"/>
              </a:rPr>
              <a:t>more</a:t>
            </a:r>
            <a:r>
              <a:rPr lang="en-US" b="0" i="0" dirty="0">
                <a:solidFill>
                  <a:srgbClr val="333333"/>
                </a:solidFill>
                <a:effectLst/>
                <a:latin typeface="Guardian TextSans Web"/>
              </a:rPr>
              <a:t> likely to be lost to follow-up, restricting the analysis to those not lost to follow-up could result in a spurious or noncausal association between diet and cognitive function. </a:t>
            </a:r>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17</a:t>
            </a:fld>
            <a:endParaRPr lang="en-US"/>
          </a:p>
        </p:txBody>
      </p:sp>
    </p:spTree>
    <p:extLst>
      <p:ext uri="{BB962C8B-B14F-4D97-AF65-F5344CB8AC3E}">
        <p14:creationId xmlns:p14="http://schemas.microsoft.com/office/powerpoint/2010/main" val="3694356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BP: </a:t>
            </a:r>
            <a:r>
              <a:rPr lang="en-US" b="0" i="0" dirty="0">
                <a:solidFill>
                  <a:srgbClr val="202122"/>
                </a:solidFill>
                <a:effectLst/>
                <a:latin typeface="Arial" panose="020B0604020202020204" pitchFamily="34" charset="0"/>
              </a:rPr>
              <a:t>For example, a person may observe that fast food restaurants which serve good hamburgers tend to serve bad fries and vice versa; but because they would likely not eat anywhere where </a:t>
            </a:r>
            <a:r>
              <a:rPr lang="en-US" b="0" i="1" dirty="0">
                <a:solidFill>
                  <a:srgbClr val="202122"/>
                </a:solidFill>
                <a:effectLst/>
                <a:latin typeface="Arial" panose="020B0604020202020204" pitchFamily="34" charset="0"/>
              </a:rPr>
              <a:t>both</a:t>
            </a:r>
            <a:r>
              <a:rPr lang="en-US" b="0" i="0" dirty="0">
                <a:solidFill>
                  <a:srgbClr val="202122"/>
                </a:solidFill>
                <a:effectLst/>
                <a:latin typeface="Arial" panose="020B0604020202020204" pitchFamily="34" charset="0"/>
              </a:rPr>
              <a:t> were bad, they fail to allow for the large number of restaurants in this category which would weaken or even flip the correlation.</a:t>
            </a:r>
          </a:p>
          <a:p>
            <a:r>
              <a:rPr lang="en-US" b="0" i="0" dirty="0">
                <a:solidFill>
                  <a:srgbClr val="202122"/>
                </a:solidFill>
                <a:effectLst/>
                <a:latin typeface="Arial" panose="020B0604020202020204" pitchFamily="34" charset="0"/>
              </a:rPr>
              <a:t>Attrition example: Study comparing </a:t>
            </a:r>
            <a:r>
              <a:rPr lang="en-US" b="0" i="0" dirty="0">
                <a:solidFill>
                  <a:srgbClr val="333333"/>
                </a:solidFill>
                <a:effectLst/>
                <a:latin typeface="Guardian TextSans Web"/>
              </a:rPr>
              <a:t>2 Mediterranean diets and a control diet in participants at high cardiovascular risk, cognitive function was improved with both dietary interventions. However, loss to follow-up was higher in the control group (33%) as compared with the Mediterranean diet groups (16% and 23%). Differential loss to follow-up can introduce collider bias because the analysis is restricted to patients who are not lost to follow-up. If participants assigned to one of the Mediterranean diets were less likely to be lost to follow-up than those in the control group and participants with poor cognitive function were independently </a:t>
            </a:r>
            <a:r>
              <a:rPr lang="en-US" b="0" i="1" dirty="0">
                <a:solidFill>
                  <a:srgbClr val="333333"/>
                </a:solidFill>
                <a:effectLst/>
                <a:latin typeface="Guardian TextSans Web"/>
              </a:rPr>
              <a:t>more</a:t>
            </a:r>
            <a:r>
              <a:rPr lang="en-US" b="0" i="0" dirty="0">
                <a:solidFill>
                  <a:srgbClr val="333333"/>
                </a:solidFill>
                <a:effectLst/>
                <a:latin typeface="Guardian TextSans Web"/>
              </a:rPr>
              <a:t> likely to be lost to follow-up, restricting the analysis to those not lost to follow-up could result in a spurious or noncausal association between diet and cognitive function. </a:t>
            </a:r>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18</a:t>
            </a:fld>
            <a:endParaRPr lang="en-US"/>
          </a:p>
        </p:txBody>
      </p:sp>
    </p:spTree>
    <p:extLst>
      <p:ext uri="{BB962C8B-B14F-4D97-AF65-F5344CB8AC3E}">
        <p14:creationId xmlns:p14="http://schemas.microsoft.com/office/powerpoint/2010/main" val="12214466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Collider bias: </a:t>
            </a:r>
            <a:r>
              <a:rPr lang="en-US" sz="1200" b="0" i="0" dirty="0">
                <a:solidFill>
                  <a:srgbClr val="333333"/>
                </a:solidFill>
                <a:effectLst/>
                <a:latin typeface="Guardian TextSans Web"/>
              </a:rPr>
              <a:t>The possibility of collider bias should be considered in interpreting this result because the study was restricted to patients with COVID-19, and COVID-19 might represent a collider associated with drug treatment and mortality.</a:t>
            </a:r>
            <a:r>
              <a:rPr lang="en-US" sz="1200" b="0" i="0" dirty="0">
                <a:solidFill>
                  <a:srgbClr val="333333"/>
                </a:solidFill>
                <a:effectLst/>
                <a:latin typeface="Times New Roman" panose="02020603050405020304" pitchFamily="18" charset="0"/>
                <a:cs typeface="Times New Roman" panose="02020603050405020304" pitchFamily="18" charset="0"/>
              </a:rPr>
              <a:t> – both drug treatment and mortality affect the likelihood of COVID-19. So D is drug treatment and Y is mortality, both of which affect COVID-19 (</a:t>
            </a:r>
            <a:r>
              <a:rPr lang="en-US" b="0" i="0" dirty="0">
                <a:solidFill>
                  <a:srgbClr val="333333"/>
                </a:solidFill>
                <a:effectLst/>
                <a:latin typeface="Guardian TextSans Web"/>
              </a:rPr>
              <a:t>However, it has been hypothesized that ACEI or ARB use could result in increased susceptibility to COVID-19). </a:t>
            </a:r>
            <a:endParaRPr lang="en-US" sz="1200" dirty="0">
              <a:latin typeface="Times New Roman" panose="02020603050405020304" pitchFamily="18"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19</a:t>
            </a:fld>
            <a:endParaRPr lang="en-US"/>
          </a:p>
        </p:txBody>
      </p:sp>
    </p:spTree>
    <p:extLst>
      <p:ext uri="{BB962C8B-B14F-4D97-AF65-F5344CB8AC3E}">
        <p14:creationId xmlns:p14="http://schemas.microsoft.com/office/powerpoint/2010/main" val="31374202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Collider bias: </a:t>
            </a:r>
            <a:r>
              <a:rPr lang="en-US" sz="1200" b="0" i="0" dirty="0">
                <a:solidFill>
                  <a:srgbClr val="333333"/>
                </a:solidFill>
                <a:effectLst/>
                <a:latin typeface="Guardian TextSans Web"/>
              </a:rPr>
              <a:t>The possibility of collider bias should be considered in interpreting this result because the study was restricted to patients with COVID-19, and COVID-19 might represent a collider associated with drug treatment and mortality.</a:t>
            </a:r>
            <a:r>
              <a:rPr lang="en-US" sz="1200" b="0" i="0" dirty="0">
                <a:solidFill>
                  <a:srgbClr val="333333"/>
                </a:solidFill>
                <a:effectLst/>
                <a:latin typeface="Times New Roman" panose="02020603050405020304" pitchFamily="18" charset="0"/>
                <a:cs typeface="Times New Roman" panose="02020603050405020304" pitchFamily="18" charset="0"/>
              </a:rPr>
              <a:t> – both drug treatment and mortality affect the likelihood of COVID-19. So D is drug treatment and Y is mortality, both of which affect COVID-19 (</a:t>
            </a:r>
            <a:r>
              <a:rPr lang="en-US" b="0" i="0" dirty="0">
                <a:solidFill>
                  <a:srgbClr val="333333"/>
                </a:solidFill>
                <a:effectLst/>
                <a:latin typeface="Guardian TextSans Web"/>
              </a:rPr>
              <a:t>However, it has been hypothesized that ACEI or ARB use could result in increased susceptibility to COVID-19). </a:t>
            </a:r>
            <a:endParaRPr lang="en-US" sz="1200" dirty="0">
              <a:latin typeface="Times New Roman" panose="02020603050405020304" pitchFamily="18"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20</a:t>
            </a:fld>
            <a:endParaRPr lang="en-US"/>
          </a:p>
        </p:txBody>
      </p:sp>
    </p:spTree>
    <p:extLst>
      <p:ext uri="{BB962C8B-B14F-4D97-AF65-F5344CB8AC3E}">
        <p14:creationId xmlns:p14="http://schemas.microsoft.com/office/powerpoint/2010/main" val="38954569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Suppose that we wanted to ascertain the gender wage gap and the impact of discrimination on that gap. You hear things like “59 cents on the dollar,” which has now decreased substantially. But you also hear arguments like “the gap disappears once you adjust for observable characteristics including occupation.” Why is this </a:t>
            </a:r>
            <a:r>
              <a:rPr lang="en-US" b="1" u="sng" dirty="0"/>
              <a:t>mediator</a:t>
            </a:r>
            <a:r>
              <a:rPr lang="en-US" dirty="0"/>
              <a:t> bias (because gender causes </a:t>
            </a:r>
            <a:r>
              <a:rPr lang="en-US" dirty="0" err="1"/>
              <a:t>occuptation</a:t>
            </a:r>
            <a:r>
              <a:rPr lang="en-US" dirty="0"/>
              <a:t> causes wages – where is the discrimination? Do we want to control for this?)? What can be done about this? (Work by Claudia Goldin, for example, that looks at variation within an occupation but also occupational sorting over time).</a:t>
            </a:r>
          </a:p>
        </p:txBody>
      </p:sp>
      <p:sp>
        <p:nvSpPr>
          <p:cNvPr id="4" name="Slide Number Placeholder 3"/>
          <p:cNvSpPr>
            <a:spLocks noGrp="1"/>
          </p:cNvSpPr>
          <p:nvPr>
            <p:ph type="sldNum" sz="quarter" idx="5"/>
          </p:nvPr>
        </p:nvSpPr>
        <p:spPr/>
        <p:txBody>
          <a:bodyPr/>
          <a:lstStyle/>
          <a:p>
            <a:fld id="{4AF79E1B-2C51-4B9B-8EA4-26DE9E345AFF}" type="slidenum">
              <a:rPr lang="en-US" smtClean="0"/>
              <a:t>21</a:t>
            </a:fld>
            <a:endParaRPr lang="en-US"/>
          </a:p>
        </p:txBody>
      </p:sp>
    </p:spTree>
    <p:extLst>
      <p:ext uri="{BB962C8B-B14F-4D97-AF65-F5344CB8AC3E}">
        <p14:creationId xmlns:p14="http://schemas.microsoft.com/office/powerpoint/2010/main" val="34618134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we don’t finish today will be covered next time as well</a:t>
            </a:r>
          </a:p>
        </p:txBody>
      </p:sp>
      <p:sp>
        <p:nvSpPr>
          <p:cNvPr id="4" name="Slide Number Placeholder 3"/>
          <p:cNvSpPr>
            <a:spLocks noGrp="1"/>
          </p:cNvSpPr>
          <p:nvPr>
            <p:ph type="sldNum" sz="quarter" idx="5"/>
          </p:nvPr>
        </p:nvSpPr>
        <p:spPr/>
        <p:txBody>
          <a:bodyPr/>
          <a:lstStyle/>
          <a:p>
            <a:fld id="{4AF79E1B-2C51-4B9B-8EA4-26DE9E345AFF}" type="slidenum">
              <a:rPr lang="en-US" smtClean="0"/>
              <a:t>3</a:t>
            </a:fld>
            <a:endParaRPr lang="en-US"/>
          </a:p>
        </p:txBody>
      </p:sp>
    </p:spTree>
    <p:extLst>
      <p:ext uri="{BB962C8B-B14F-4D97-AF65-F5344CB8AC3E}">
        <p14:creationId xmlns:p14="http://schemas.microsoft.com/office/powerpoint/2010/main" val="342895651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We’re going in and out of what’s actually in the paper, but we’re going to use it to frame all of the things we talk about today. </a:t>
            </a:r>
          </a:p>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22</a:t>
            </a:fld>
            <a:endParaRPr lang="en-US"/>
          </a:p>
        </p:txBody>
      </p:sp>
    </p:spTree>
    <p:extLst>
      <p:ext uri="{BB962C8B-B14F-4D97-AF65-F5344CB8AC3E}">
        <p14:creationId xmlns:p14="http://schemas.microsoft.com/office/powerpoint/2010/main" val="318428306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care a lot about malnutrition; this paper focuses particularly on its </a:t>
            </a:r>
            <a:r>
              <a:rPr lang="en-US" i="1" dirty="0"/>
              <a:t>long-run </a:t>
            </a:r>
            <a:r>
              <a:rPr lang="en-US" i="0" dirty="0"/>
              <a:t>effects. </a:t>
            </a:r>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23</a:t>
            </a:fld>
            <a:endParaRPr lang="en-US"/>
          </a:p>
        </p:txBody>
      </p:sp>
    </p:spTree>
    <p:extLst>
      <p:ext uri="{BB962C8B-B14F-4D97-AF65-F5344CB8AC3E}">
        <p14:creationId xmlns:p14="http://schemas.microsoft.com/office/powerpoint/2010/main" val="122730587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We’re going to talk a lot more about research designs in the coming lecture. For now, we are only using model-based inference, so they would have to control for a bunch. But they rely on the fact that crop loss is exogenous to children; what does that mean? </a:t>
            </a:r>
          </a:p>
        </p:txBody>
      </p:sp>
      <p:sp>
        <p:nvSpPr>
          <p:cNvPr id="4" name="Slide Number Placeholder 3"/>
          <p:cNvSpPr>
            <a:spLocks noGrp="1"/>
          </p:cNvSpPr>
          <p:nvPr>
            <p:ph type="sldNum" sz="quarter" idx="5"/>
          </p:nvPr>
        </p:nvSpPr>
        <p:spPr/>
        <p:txBody>
          <a:bodyPr/>
          <a:lstStyle/>
          <a:p>
            <a:fld id="{4AF79E1B-2C51-4B9B-8EA4-26DE9E345AFF}" type="slidenum">
              <a:rPr lang="en-US" smtClean="0"/>
              <a:t>24</a:t>
            </a:fld>
            <a:endParaRPr lang="en-US"/>
          </a:p>
        </p:txBody>
      </p:sp>
    </p:spTree>
    <p:extLst>
      <p:ext uri="{BB962C8B-B14F-4D97-AF65-F5344CB8AC3E}">
        <p14:creationId xmlns:p14="http://schemas.microsoft.com/office/powerpoint/2010/main" val="279406714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are taking each child’s height and comparing it to a reference population (matching based on age), then standardizing. So what are the final units? How do we interpret these graphs? Importantly, how will this affect our regression coefficients? </a:t>
            </a:r>
          </a:p>
        </p:txBody>
      </p:sp>
      <p:sp>
        <p:nvSpPr>
          <p:cNvPr id="4" name="Slide Number Placeholder 3"/>
          <p:cNvSpPr>
            <a:spLocks noGrp="1"/>
          </p:cNvSpPr>
          <p:nvPr>
            <p:ph type="sldNum" sz="quarter" idx="5"/>
          </p:nvPr>
        </p:nvSpPr>
        <p:spPr/>
        <p:txBody>
          <a:bodyPr/>
          <a:lstStyle/>
          <a:p>
            <a:fld id="{4AF79E1B-2C51-4B9B-8EA4-26DE9E345AFF}" type="slidenum">
              <a:rPr lang="en-US" smtClean="0"/>
              <a:t>25</a:t>
            </a:fld>
            <a:endParaRPr lang="en-US"/>
          </a:p>
        </p:txBody>
      </p:sp>
    </p:spTree>
    <p:extLst>
      <p:ext uri="{BB962C8B-B14F-4D97-AF65-F5344CB8AC3E}">
        <p14:creationId xmlns:p14="http://schemas.microsoft.com/office/powerpoint/2010/main" val="194265144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 not underestimate descriptive evidence! This is huge!</a:t>
            </a:r>
          </a:p>
        </p:txBody>
      </p:sp>
      <p:sp>
        <p:nvSpPr>
          <p:cNvPr id="4" name="Slide Number Placeholder 3"/>
          <p:cNvSpPr>
            <a:spLocks noGrp="1"/>
          </p:cNvSpPr>
          <p:nvPr>
            <p:ph type="sldNum" sz="quarter" idx="5"/>
          </p:nvPr>
        </p:nvSpPr>
        <p:spPr/>
        <p:txBody>
          <a:bodyPr/>
          <a:lstStyle/>
          <a:p>
            <a:fld id="{4AF79E1B-2C51-4B9B-8EA4-26DE9E345AFF}" type="slidenum">
              <a:rPr lang="en-US" smtClean="0"/>
              <a:t>26</a:t>
            </a:fld>
            <a:endParaRPr lang="en-US"/>
          </a:p>
        </p:txBody>
      </p:sp>
    </p:spTree>
    <p:extLst>
      <p:ext uri="{BB962C8B-B14F-4D97-AF65-F5344CB8AC3E}">
        <p14:creationId xmlns:p14="http://schemas.microsoft.com/office/powerpoint/2010/main" val="115451956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740E3D-8D79-01AC-F692-0CCC398C696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8221284-01AA-D43E-9BE8-A955939DFBF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B4D4CCC-A5F1-4311-4E03-A453FDF006C0}"/>
              </a:ext>
            </a:extLst>
          </p:cNvPr>
          <p:cNvSpPr>
            <a:spLocks noGrp="1"/>
          </p:cNvSpPr>
          <p:nvPr>
            <p:ph type="body" idx="1"/>
          </p:nvPr>
        </p:nvSpPr>
        <p:spPr/>
        <p:txBody>
          <a:bodyPr/>
          <a:lstStyle/>
          <a:p>
            <a:r>
              <a:rPr lang="en-US" dirty="0"/>
              <a:t>What do the authors control for? (note: they dropped ~1/3 of data for age not matching up across survey waves, which makes their estimates lower bounds. Why?). Note that they would like to control for income but they can’t</a:t>
            </a:r>
          </a:p>
        </p:txBody>
      </p:sp>
      <p:sp>
        <p:nvSpPr>
          <p:cNvPr id="4" name="Slide Number Placeholder 3">
            <a:extLst>
              <a:ext uri="{FF2B5EF4-FFF2-40B4-BE49-F238E27FC236}">
                <a16:creationId xmlns:a16="http://schemas.microsoft.com/office/drawing/2014/main" id="{929B3C65-383B-C4B0-3610-0F788E9B5FFA}"/>
              </a:ext>
            </a:extLst>
          </p:cNvPr>
          <p:cNvSpPr>
            <a:spLocks noGrp="1"/>
          </p:cNvSpPr>
          <p:nvPr>
            <p:ph type="sldNum" sz="quarter" idx="5"/>
          </p:nvPr>
        </p:nvSpPr>
        <p:spPr/>
        <p:txBody>
          <a:bodyPr/>
          <a:lstStyle/>
          <a:p>
            <a:fld id="{4AF79E1B-2C51-4B9B-8EA4-26DE9E345AFF}" type="slidenum">
              <a:rPr lang="en-US" smtClean="0"/>
              <a:t>27</a:t>
            </a:fld>
            <a:endParaRPr lang="en-US"/>
          </a:p>
        </p:txBody>
      </p:sp>
    </p:spTree>
    <p:extLst>
      <p:ext uri="{BB962C8B-B14F-4D97-AF65-F5344CB8AC3E}">
        <p14:creationId xmlns:p14="http://schemas.microsoft.com/office/powerpoint/2010/main" val="235712626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AF0673-F47B-3CCD-DECB-AA2FAAAC260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014D10-10A3-20C5-19A5-9F515589EAF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54EF566-98AC-28AF-A971-8123C5149613}"/>
              </a:ext>
            </a:extLst>
          </p:cNvPr>
          <p:cNvSpPr>
            <a:spLocks noGrp="1"/>
          </p:cNvSpPr>
          <p:nvPr>
            <p:ph type="body" idx="1"/>
          </p:nvPr>
        </p:nvSpPr>
        <p:spPr/>
        <p:txBody>
          <a:bodyPr/>
          <a:lstStyle/>
          <a:p>
            <a:r>
              <a:rPr lang="en-US" dirty="0"/>
              <a:t>Note on the income: does this make any sense at all? Add them up and then multiply by the correlation coefficient on that variable and happiness; then converted to percentages and then deciles. See table 2 on the previous slides – let’s look at those descriptive stats again.</a:t>
            </a:r>
          </a:p>
        </p:txBody>
      </p:sp>
      <p:sp>
        <p:nvSpPr>
          <p:cNvPr id="4" name="Slide Number Placeholder 3">
            <a:extLst>
              <a:ext uri="{FF2B5EF4-FFF2-40B4-BE49-F238E27FC236}">
                <a16:creationId xmlns:a16="http://schemas.microsoft.com/office/drawing/2014/main" id="{FB3928D8-2CCB-7302-F839-4E86AD7F2A87}"/>
              </a:ext>
            </a:extLst>
          </p:cNvPr>
          <p:cNvSpPr>
            <a:spLocks noGrp="1"/>
          </p:cNvSpPr>
          <p:nvPr>
            <p:ph type="sldNum" sz="quarter" idx="5"/>
          </p:nvPr>
        </p:nvSpPr>
        <p:spPr/>
        <p:txBody>
          <a:bodyPr/>
          <a:lstStyle/>
          <a:p>
            <a:fld id="{4AF79E1B-2C51-4B9B-8EA4-26DE9E345AFF}" type="slidenum">
              <a:rPr lang="en-US" smtClean="0"/>
              <a:t>28</a:t>
            </a:fld>
            <a:endParaRPr lang="en-US"/>
          </a:p>
        </p:txBody>
      </p:sp>
    </p:spTree>
    <p:extLst>
      <p:ext uri="{BB962C8B-B14F-4D97-AF65-F5344CB8AC3E}">
        <p14:creationId xmlns:p14="http://schemas.microsoft.com/office/powerpoint/2010/main" val="234784857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Break here? </a:t>
                </a:r>
              </a:p>
            </p:txBody>
          </p:sp>
        </mc:Choice>
        <mc:Fallback xmlns="">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CA" i="0" dirty="0"/>
                  <a:t>Here are two examples</a:t>
                </a:r>
                <a:r>
                  <a:rPr lang="en-CA" i="0" baseline="0" dirty="0"/>
                  <a:t> where assumption </a:t>
                </a:r>
                <a:r>
                  <a:rPr lang="en-CA" sz="1200" i="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a:t>𝐸(𝜖</a:t>
                </a:r>
                <a:r>
                  <a:rPr lang="en-US" sz="1200" b="0" i="0">
                    <a:solidFill>
                      <a:schemeClr val="tx1">
                        <a:lumMod val="75000"/>
                        <a:lumOff val="25000"/>
                      </a:schemeClr>
                    </a:solidFill>
                    <a:latin typeface="Cambria Math"/>
                    <a:ea typeface="Open Sans" panose="020B0606030504020204" pitchFamily="34" charset="0"/>
                    <a:cs typeface="Open Sans" panose="020B0606030504020204" pitchFamily="34" charset="0"/>
                  </a:rPr>
                  <a:t>|𝑥</a:t>
                </a:r>
                <a:r>
                  <a:rPr lang="en-US" sz="1200" b="0" i="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a:t>)</a:t>
                </a:r>
                <a:r>
                  <a:rPr lang="en-CA" sz="1200" i="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a:t>=0</a:t>
                </a:r>
                <a:r>
                  <a:rPr lang="en-US" sz="1200" dirty="0"/>
                  <a:t>, is violated.</a:t>
                </a:r>
              </a:p>
              <a:p>
                <a:endParaRPr lang="en-CA" i="0"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CA" i="0" dirty="0"/>
                  <a:t>Effect of Addiction on health (confounding): </a:t>
                </a:r>
                <a:r>
                  <a:rPr lang="en-CA" i="0" dirty="0">
                    <a:latin typeface="+mn-lt"/>
                  </a:rPr>
                  <a:t>Here</a:t>
                </a:r>
                <a:r>
                  <a:rPr lang="en-US" b="0" i="0">
                    <a:solidFill>
                      <a:schemeClr val="tx1">
                        <a:lumMod val="75000"/>
                        <a:lumOff val="25000"/>
                      </a:schemeClr>
                    </a:solidFill>
                    <a:latin typeface="Cambria Math"/>
                    <a:ea typeface="Open Sans" panose="020B0606030504020204" pitchFamily="34" charset="0"/>
                    <a:cs typeface="Open Sans" panose="020B0606030504020204" pitchFamily="34" charset="0"/>
                  </a:rPr>
                  <a:t> </a:t>
                </a:r>
                <a:r>
                  <a:rPr lang="en-CA" i="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a:t>𝐸(𝜖</a:t>
                </a:r>
                <a:r>
                  <a:rPr lang="en-US" i="0">
                    <a:solidFill>
                      <a:schemeClr val="tx1">
                        <a:lumMod val="75000"/>
                        <a:lumOff val="25000"/>
                      </a:schemeClr>
                    </a:solidFill>
                    <a:latin typeface="Cambria Math"/>
                    <a:ea typeface="Open Sans" panose="020B0606030504020204" pitchFamily="34" charset="0"/>
                    <a:cs typeface="Open Sans" panose="020B0606030504020204" pitchFamily="34" charset="0"/>
                  </a:rPr>
                  <a:t>|𝑥</a:t>
                </a:r>
                <a:r>
                  <a:rPr lang="en-US" i="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a:t>)</a:t>
                </a:r>
                <a:r>
                  <a:rPr lang="en-US" i="0">
                    <a:solidFill>
                      <a:schemeClr val="tx1">
                        <a:lumMod val="75000"/>
                        <a:lumOff val="25000"/>
                      </a:schemeClr>
                    </a:solidFill>
                    <a:latin typeface="Cambria Math"/>
                    <a:ea typeface="Open Sans" panose="020B0606030504020204" pitchFamily="34" charset="0"/>
                    <a:cs typeface="Open Sans" panose="020B0606030504020204" pitchFamily="34" charset="0"/>
                  </a:rPr>
                  <a:t>≠</a:t>
                </a:r>
                <a:r>
                  <a:rPr lang="en-CA" i="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a:t>0</a:t>
                </a:r>
                <a:r>
                  <a:rPr lang="en-US" b="0" i="0">
                    <a:solidFill>
                      <a:schemeClr val="tx1">
                        <a:lumMod val="75000"/>
                        <a:lumOff val="25000"/>
                      </a:schemeClr>
                    </a:solidFill>
                    <a:latin typeface="Cambria Math"/>
                    <a:ea typeface="Open Sans" panose="020B0606030504020204" pitchFamily="34" charset="0"/>
                    <a:cs typeface="Open Sans" panose="020B0606030504020204" pitchFamily="34" charset="0"/>
                  </a:rPr>
                  <a:t> </a:t>
                </a:r>
                <a:r>
                  <a:rPr lang="en-CA" i="0" dirty="0">
                    <a:latin typeface="+mn-lt"/>
                  </a:rPr>
                  <a:t>where there may be factors that are omitted that correlate with the included</a:t>
                </a:r>
                <a:r>
                  <a:rPr lang="en-CA" i="0" baseline="0" dirty="0">
                    <a:latin typeface="+mn-lt"/>
                  </a:rPr>
                  <a:t> explanatory variables.</a:t>
                </a:r>
                <a:endParaRPr lang="en-CA" i="0" dirty="0">
                  <a:latin typeface="+mn-lt"/>
                </a:endParaRPr>
              </a:p>
              <a:p>
                <a:endParaRPr lang="en-CA" dirty="0"/>
              </a:p>
              <a:p>
                <a:r>
                  <a:rPr lang="en-CA" dirty="0"/>
                  <a:t>Censored data: Treatment effectiveness, Number of physician</a:t>
                </a:r>
                <a:r>
                  <a:rPr lang="en-CA" baseline="0" dirty="0"/>
                  <a:t> v</a:t>
                </a:r>
                <a:r>
                  <a:rPr lang="en-CA" dirty="0"/>
                  <a:t>isits in claims data (sample selection):</a:t>
                </a:r>
                <a:r>
                  <a:rPr lang="en-CA" baseline="0" dirty="0"/>
                  <a:t> Wherein the observations on the explanatory variables may be correlated with the error term as a selection rule must be satisfied for observations to be observed. </a:t>
                </a:r>
                <a:endParaRPr lang="en-CA" dirty="0"/>
              </a:p>
              <a:p>
                <a:endParaRPr lang="en-CA" dirty="0"/>
              </a:p>
              <a:p>
                <a:endParaRPr lang="en-CA" dirty="0"/>
              </a:p>
              <a:p>
                <a:endParaRPr lang="en-US" dirty="0"/>
              </a:p>
            </p:txBody>
          </p:sp>
        </mc:Fallback>
      </mc:AlternateContent>
      <p:sp>
        <p:nvSpPr>
          <p:cNvPr id="4" name="Slide Number Placeholder 3"/>
          <p:cNvSpPr>
            <a:spLocks noGrp="1"/>
          </p:cNvSpPr>
          <p:nvPr>
            <p:ph type="sldNum" sz="quarter" idx="5"/>
          </p:nvPr>
        </p:nvSpPr>
        <p:spPr/>
        <p:txBody>
          <a:bodyPr/>
          <a:lstStyle/>
          <a:p>
            <a:fld id="{4AF79E1B-2C51-4B9B-8EA4-26DE9E345AFF}" type="slidenum">
              <a:rPr lang="en-US" smtClean="0"/>
              <a:t>29</a:t>
            </a:fld>
            <a:endParaRPr lang="en-US"/>
          </a:p>
        </p:txBody>
      </p:sp>
    </p:spTree>
    <p:extLst>
      <p:ext uri="{BB962C8B-B14F-4D97-AF65-F5344CB8AC3E}">
        <p14:creationId xmlns:p14="http://schemas.microsoft.com/office/powerpoint/2010/main" val="23863470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dirty="0"/>
              <a:t>Continuous and discrete – we’ll talk about different interpretation of effects here, and more next time. Examples of discrete variables: </a:t>
            </a:r>
            <a:r>
              <a:rPr lang="en-US" sz="1200" dirty="0">
                <a:cs typeface="Times New Roman" panose="02020603050405020304" pitchFamily="18" charset="0"/>
              </a:rPr>
              <a:t>Racial, ethnic, gender group identification</a:t>
            </a:r>
          </a:p>
          <a:p>
            <a:pPr lvl="1"/>
            <a:r>
              <a:rPr lang="en-US" sz="1200" dirty="0">
                <a:cs typeface="Times New Roman" panose="02020603050405020304" pitchFamily="18" charset="0"/>
              </a:rPr>
              <a:t>Years of education, marriage, etc. </a:t>
            </a:r>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30</a:t>
            </a:fld>
            <a:endParaRPr lang="en-US"/>
          </a:p>
        </p:txBody>
      </p:sp>
    </p:spTree>
    <p:extLst>
      <p:ext uri="{BB962C8B-B14F-4D97-AF65-F5344CB8AC3E}">
        <p14:creationId xmlns:p14="http://schemas.microsoft.com/office/powerpoint/2010/main" val="226173878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Interpretation now relies on holding everything else in the regression constant – if this doesn’t work for what you want to know, need to rethink the design of the regression (e.g., interactions). Also think about causality in the context of FWL – we aren’t identifying causal pathways, we’re closing back doors! (This is model-based inference at its best, the whole regression focuses on one pathway in the DAG that you want). </a:t>
            </a:r>
          </a:p>
        </p:txBody>
      </p:sp>
      <p:sp>
        <p:nvSpPr>
          <p:cNvPr id="4" name="Slide Number Placeholder 3"/>
          <p:cNvSpPr>
            <a:spLocks noGrp="1"/>
          </p:cNvSpPr>
          <p:nvPr>
            <p:ph type="sldNum" sz="quarter" idx="5"/>
          </p:nvPr>
        </p:nvSpPr>
        <p:spPr/>
        <p:txBody>
          <a:bodyPr/>
          <a:lstStyle/>
          <a:p>
            <a:fld id="{4AF79E1B-2C51-4B9B-8EA4-26DE9E345AFF}" type="slidenum">
              <a:rPr lang="en-US" smtClean="0"/>
              <a:t>31</a:t>
            </a:fld>
            <a:endParaRPr lang="en-US"/>
          </a:p>
        </p:txBody>
      </p:sp>
    </p:spTree>
    <p:extLst>
      <p:ext uri="{BB962C8B-B14F-4D97-AF65-F5344CB8AC3E}">
        <p14:creationId xmlns:p14="http://schemas.microsoft.com/office/powerpoint/2010/main" val="22492538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not a trick question – think back to our frameworks!</a:t>
            </a:r>
          </a:p>
        </p:txBody>
      </p:sp>
      <p:sp>
        <p:nvSpPr>
          <p:cNvPr id="4" name="Slide Number Placeholder 3"/>
          <p:cNvSpPr>
            <a:spLocks noGrp="1"/>
          </p:cNvSpPr>
          <p:nvPr>
            <p:ph type="sldNum" sz="quarter" idx="5"/>
          </p:nvPr>
        </p:nvSpPr>
        <p:spPr/>
        <p:txBody>
          <a:bodyPr/>
          <a:lstStyle/>
          <a:p>
            <a:fld id="{4AF79E1B-2C51-4B9B-8EA4-26DE9E345AFF}" type="slidenum">
              <a:rPr lang="en-US" smtClean="0"/>
              <a:t>5</a:t>
            </a:fld>
            <a:endParaRPr lang="en-US"/>
          </a:p>
        </p:txBody>
      </p:sp>
    </p:spTree>
    <p:extLst>
      <p:ext uri="{BB962C8B-B14F-4D97-AF65-F5344CB8AC3E}">
        <p14:creationId xmlns:p14="http://schemas.microsoft.com/office/powerpoint/2010/main" val="72762602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32</a:t>
            </a:fld>
            <a:endParaRPr lang="en-US"/>
          </a:p>
        </p:txBody>
      </p:sp>
    </p:spTree>
    <p:extLst>
      <p:ext uri="{BB962C8B-B14F-4D97-AF65-F5344CB8AC3E}">
        <p14:creationId xmlns:p14="http://schemas.microsoft.com/office/powerpoint/2010/main" val="31282879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33</a:t>
            </a:fld>
            <a:endParaRPr lang="en-US"/>
          </a:p>
        </p:txBody>
      </p:sp>
    </p:spTree>
    <p:extLst>
      <p:ext uri="{BB962C8B-B14F-4D97-AF65-F5344CB8AC3E}">
        <p14:creationId xmlns:p14="http://schemas.microsoft.com/office/powerpoint/2010/main" val="407567505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do we see here? How do we interpret it? Do we need to go through each coefficient here? What is causal and what is not? </a:t>
            </a:r>
          </a:p>
        </p:txBody>
      </p:sp>
      <p:sp>
        <p:nvSpPr>
          <p:cNvPr id="4" name="Slide Number Placeholder 3"/>
          <p:cNvSpPr>
            <a:spLocks noGrp="1"/>
          </p:cNvSpPr>
          <p:nvPr>
            <p:ph type="sldNum" sz="quarter" idx="5"/>
          </p:nvPr>
        </p:nvSpPr>
        <p:spPr/>
        <p:txBody>
          <a:bodyPr/>
          <a:lstStyle/>
          <a:p>
            <a:fld id="{4AF79E1B-2C51-4B9B-8EA4-26DE9E345AFF}" type="slidenum">
              <a:rPr lang="en-US" smtClean="0"/>
              <a:t>34</a:t>
            </a:fld>
            <a:endParaRPr lang="en-US"/>
          </a:p>
        </p:txBody>
      </p:sp>
    </p:spTree>
    <p:extLst>
      <p:ext uri="{BB962C8B-B14F-4D97-AF65-F5344CB8AC3E}">
        <p14:creationId xmlns:p14="http://schemas.microsoft.com/office/powerpoint/2010/main" val="18733980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about subscripts here</a:t>
            </a:r>
          </a:p>
        </p:txBody>
      </p:sp>
      <p:sp>
        <p:nvSpPr>
          <p:cNvPr id="4" name="Slide Number Placeholder 3"/>
          <p:cNvSpPr>
            <a:spLocks noGrp="1"/>
          </p:cNvSpPr>
          <p:nvPr>
            <p:ph type="sldNum" sz="quarter" idx="5"/>
          </p:nvPr>
        </p:nvSpPr>
        <p:spPr/>
        <p:txBody>
          <a:bodyPr/>
          <a:lstStyle/>
          <a:p>
            <a:fld id="{4AF79E1B-2C51-4B9B-8EA4-26DE9E345AFF}" type="slidenum">
              <a:rPr lang="en-US" smtClean="0"/>
              <a:t>35</a:t>
            </a:fld>
            <a:endParaRPr lang="en-US"/>
          </a:p>
        </p:txBody>
      </p:sp>
    </p:spTree>
    <p:extLst>
      <p:ext uri="{BB962C8B-B14F-4D97-AF65-F5344CB8AC3E}">
        <p14:creationId xmlns:p14="http://schemas.microsoft.com/office/powerpoint/2010/main" val="26795475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about subscripts here. Useful because they capture differences across groups (with high-frequency panel data, can consider using these in a </a:t>
            </a:r>
            <a:r>
              <a:rPr lang="en-US"/>
              <a:t>more granular way, that’s what a FE is)</a:t>
            </a:r>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36</a:t>
            </a:fld>
            <a:endParaRPr lang="en-US"/>
          </a:p>
        </p:txBody>
      </p:sp>
    </p:spTree>
    <p:extLst>
      <p:ext uri="{BB962C8B-B14F-4D97-AF65-F5344CB8AC3E}">
        <p14:creationId xmlns:p14="http://schemas.microsoft.com/office/powerpoint/2010/main" val="261549254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37</a:t>
            </a:fld>
            <a:endParaRPr lang="en-US"/>
          </a:p>
        </p:txBody>
      </p:sp>
    </p:spTree>
    <p:extLst>
      <p:ext uri="{BB962C8B-B14F-4D97-AF65-F5344CB8AC3E}">
        <p14:creationId xmlns:p14="http://schemas.microsoft.com/office/powerpoint/2010/main" val="101753889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the world slope – does it seem to go through the points for Latin America? No! If we were to run a separate regression just on those points we’d get a different intercept. </a:t>
            </a:r>
          </a:p>
        </p:txBody>
      </p:sp>
      <p:sp>
        <p:nvSpPr>
          <p:cNvPr id="4" name="Slide Number Placeholder 3"/>
          <p:cNvSpPr>
            <a:spLocks noGrp="1"/>
          </p:cNvSpPr>
          <p:nvPr>
            <p:ph type="sldNum" sz="quarter" idx="5"/>
          </p:nvPr>
        </p:nvSpPr>
        <p:spPr/>
        <p:txBody>
          <a:bodyPr/>
          <a:lstStyle/>
          <a:p>
            <a:fld id="{4AF79E1B-2C51-4B9B-8EA4-26DE9E345AFF}" type="slidenum">
              <a:rPr lang="en-US" smtClean="0"/>
              <a:t>38</a:t>
            </a:fld>
            <a:endParaRPr lang="en-US"/>
          </a:p>
        </p:txBody>
      </p:sp>
    </p:spTree>
    <p:extLst>
      <p:ext uri="{BB962C8B-B14F-4D97-AF65-F5344CB8AC3E}">
        <p14:creationId xmlns:p14="http://schemas.microsoft.com/office/powerpoint/2010/main" val="62743264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add a dummy intercept! What’s the interpretation? Next time – talk about if we want the slope to vary across groups</a:t>
            </a:r>
          </a:p>
        </p:txBody>
      </p:sp>
      <p:sp>
        <p:nvSpPr>
          <p:cNvPr id="4" name="Slide Number Placeholder 3"/>
          <p:cNvSpPr>
            <a:spLocks noGrp="1"/>
          </p:cNvSpPr>
          <p:nvPr>
            <p:ph type="sldNum" sz="quarter" idx="5"/>
          </p:nvPr>
        </p:nvSpPr>
        <p:spPr/>
        <p:txBody>
          <a:bodyPr/>
          <a:lstStyle/>
          <a:p>
            <a:fld id="{4AF79E1B-2C51-4B9B-8EA4-26DE9E345AFF}" type="slidenum">
              <a:rPr lang="en-US" smtClean="0"/>
              <a:t>39</a:t>
            </a:fld>
            <a:endParaRPr lang="en-US"/>
          </a:p>
        </p:txBody>
      </p:sp>
    </p:spTree>
    <p:extLst>
      <p:ext uri="{BB962C8B-B14F-4D97-AF65-F5344CB8AC3E}">
        <p14:creationId xmlns:p14="http://schemas.microsoft.com/office/powerpoint/2010/main" val="362116465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Perfect </a:t>
            </a:r>
            <a:r>
              <a:rPr lang="en-US" dirty="0" err="1"/>
              <a:t>Multicolinearity</a:t>
            </a:r>
            <a:r>
              <a:rPr lang="en-US" dirty="0"/>
              <a:t> = multiple solutions (if true coefficient is +5 for urban, then could be +7, -2, or -10-,-15, etc.)</a:t>
            </a:r>
          </a:p>
        </p:txBody>
      </p:sp>
      <p:sp>
        <p:nvSpPr>
          <p:cNvPr id="4" name="Slide Number Placeholder 3"/>
          <p:cNvSpPr>
            <a:spLocks noGrp="1"/>
          </p:cNvSpPr>
          <p:nvPr>
            <p:ph type="sldNum" sz="quarter" idx="5"/>
          </p:nvPr>
        </p:nvSpPr>
        <p:spPr/>
        <p:txBody>
          <a:bodyPr/>
          <a:lstStyle/>
          <a:p>
            <a:fld id="{4AF79E1B-2C51-4B9B-8EA4-26DE9E345AFF}" type="slidenum">
              <a:rPr lang="en-US" smtClean="0"/>
              <a:t>40</a:t>
            </a:fld>
            <a:endParaRPr lang="en-US"/>
          </a:p>
        </p:txBody>
      </p:sp>
    </p:spTree>
    <p:extLst>
      <p:ext uri="{BB962C8B-B14F-4D97-AF65-F5344CB8AC3E}">
        <p14:creationId xmlns:p14="http://schemas.microsoft.com/office/powerpoint/2010/main" val="213227935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Perfect </a:t>
            </a:r>
            <a:r>
              <a:rPr lang="en-US" dirty="0" err="1"/>
              <a:t>Multicolinearity</a:t>
            </a:r>
            <a:r>
              <a:rPr lang="en-US" dirty="0"/>
              <a:t> = multiple solutions (if true coefficient is +5 for urban, then could be +7, -2, or -10-,-15, etc.)</a:t>
            </a:r>
          </a:p>
        </p:txBody>
      </p:sp>
      <p:sp>
        <p:nvSpPr>
          <p:cNvPr id="4" name="Slide Number Placeholder 3"/>
          <p:cNvSpPr>
            <a:spLocks noGrp="1"/>
          </p:cNvSpPr>
          <p:nvPr>
            <p:ph type="sldNum" sz="quarter" idx="5"/>
          </p:nvPr>
        </p:nvSpPr>
        <p:spPr/>
        <p:txBody>
          <a:bodyPr/>
          <a:lstStyle/>
          <a:p>
            <a:fld id="{4AF79E1B-2C51-4B9B-8EA4-26DE9E345AFF}" type="slidenum">
              <a:rPr lang="en-US" smtClean="0"/>
              <a:t>41</a:t>
            </a:fld>
            <a:endParaRPr lang="en-US"/>
          </a:p>
        </p:txBody>
      </p:sp>
    </p:spTree>
    <p:extLst>
      <p:ext uri="{BB962C8B-B14F-4D97-AF65-F5344CB8AC3E}">
        <p14:creationId xmlns:p14="http://schemas.microsoft.com/office/powerpoint/2010/main" val="658944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6</a:t>
            </a:fld>
            <a:endParaRPr lang="en-US"/>
          </a:p>
        </p:txBody>
      </p:sp>
    </p:spTree>
    <p:extLst>
      <p:ext uri="{BB962C8B-B14F-4D97-AF65-F5344CB8AC3E}">
        <p14:creationId xmlns:p14="http://schemas.microsoft.com/office/powerpoint/2010/main" val="414933992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about subscripts here</a:t>
            </a:r>
          </a:p>
        </p:txBody>
      </p:sp>
      <p:sp>
        <p:nvSpPr>
          <p:cNvPr id="4" name="Slide Number Placeholder 3"/>
          <p:cNvSpPr>
            <a:spLocks noGrp="1"/>
          </p:cNvSpPr>
          <p:nvPr>
            <p:ph type="sldNum" sz="quarter" idx="5"/>
          </p:nvPr>
        </p:nvSpPr>
        <p:spPr/>
        <p:txBody>
          <a:bodyPr/>
          <a:lstStyle/>
          <a:p>
            <a:fld id="{4AF79E1B-2C51-4B9B-8EA4-26DE9E345AFF}" type="slidenum">
              <a:rPr lang="en-US" smtClean="0"/>
              <a:t>42</a:t>
            </a:fld>
            <a:endParaRPr lang="en-US"/>
          </a:p>
        </p:txBody>
      </p:sp>
    </p:spTree>
    <p:extLst>
      <p:ext uri="{BB962C8B-B14F-4D97-AF65-F5344CB8AC3E}">
        <p14:creationId xmlns:p14="http://schemas.microsoft.com/office/powerpoint/2010/main" val="194984907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Interpretation – start from bottom with “reference category”</a:t>
            </a:r>
          </a:p>
        </p:txBody>
      </p:sp>
      <p:sp>
        <p:nvSpPr>
          <p:cNvPr id="4" name="Slide Number Placeholder 3"/>
          <p:cNvSpPr>
            <a:spLocks noGrp="1"/>
          </p:cNvSpPr>
          <p:nvPr>
            <p:ph type="sldNum" sz="quarter" idx="5"/>
          </p:nvPr>
        </p:nvSpPr>
        <p:spPr/>
        <p:txBody>
          <a:bodyPr/>
          <a:lstStyle/>
          <a:p>
            <a:fld id="{4AF79E1B-2C51-4B9B-8EA4-26DE9E345AFF}" type="slidenum">
              <a:rPr lang="en-US" smtClean="0"/>
              <a:t>43</a:t>
            </a:fld>
            <a:endParaRPr lang="en-US"/>
          </a:p>
        </p:txBody>
      </p:sp>
    </p:spTree>
    <p:extLst>
      <p:ext uri="{BB962C8B-B14F-4D97-AF65-F5344CB8AC3E}">
        <p14:creationId xmlns:p14="http://schemas.microsoft.com/office/powerpoint/2010/main" val="108239894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We’re about to talk about significance in next section, so we can return to this. </a:t>
            </a:r>
          </a:p>
        </p:txBody>
      </p:sp>
      <p:sp>
        <p:nvSpPr>
          <p:cNvPr id="4" name="Slide Number Placeholder 3"/>
          <p:cNvSpPr>
            <a:spLocks noGrp="1"/>
          </p:cNvSpPr>
          <p:nvPr>
            <p:ph type="sldNum" sz="quarter" idx="5"/>
          </p:nvPr>
        </p:nvSpPr>
        <p:spPr/>
        <p:txBody>
          <a:bodyPr/>
          <a:lstStyle/>
          <a:p>
            <a:fld id="{4AF79E1B-2C51-4B9B-8EA4-26DE9E345AFF}" type="slidenum">
              <a:rPr lang="en-US" smtClean="0"/>
              <a:t>44</a:t>
            </a:fld>
            <a:endParaRPr lang="en-US"/>
          </a:p>
        </p:txBody>
      </p:sp>
    </p:spTree>
    <p:extLst>
      <p:ext uri="{BB962C8B-B14F-4D97-AF65-F5344CB8AC3E}">
        <p14:creationId xmlns:p14="http://schemas.microsoft.com/office/powerpoint/2010/main" val="193678762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56A0CC-F816-03BD-328D-C4CBCE7548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3A28683-32EC-40AD-7071-0C42746A1E5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94FF533-9C3B-B300-D0AD-4F29CF68D580}"/>
              </a:ext>
            </a:extLst>
          </p:cNvPr>
          <p:cNvSpPr>
            <a:spLocks noGrp="1"/>
          </p:cNvSpPr>
          <p:nvPr>
            <p:ph type="body" idx="1"/>
          </p:nvPr>
        </p:nvSpPr>
        <p:spPr/>
        <p:txBody>
          <a:bodyPr/>
          <a:lstStyle/>
          <a:p>
            <a:r>
              <a:rPr lang="en-US" dirty="0"/>
              <a:t>How do the coefficients on female/indigenous have a different interpretation than HH size?</a:t>
            </a:r>
          </a:p>
        </p:txBody>
      </p:sp>
      <p:sp>
        <p:nvSpPr>
          <p:cNvPr id="4" name="Slide Number Placeholder 3">
            <a:extLst>
              <a:ext uri="{FF2B5EF4-FFF2-40B4-BE49-F238E27FC236}">
                <a16:creationId xmlns:a16="http://schemas.microsoft.com/office/drawing/2014/main" id="{2F86AD7F-F4F7-2B21-8290-3A690F9A8343}"/>
              </a:ext>
            </a:extLst>
          </p:cNvPr>
          <p:cNvSpPr>
            <a:spLocks noGrp="1"/>
          </p:cNvSpPr>
          <p:nvPr>
            <p:ph type="sldNum" sz="quarter" idx="5"/>
          </p:nvPr>
        </p:nvSpPr>
        <p:spPr/>
        <p:txBody>
          <a:bodyPr/>
          <a:lstStyle/>
          <a:p>
            <a:fld id="{4AF79E1B-2C51-4B9B-8EA4-26DE9E345AFF}" type="slidenum">
              <a:rPr lang="en-US" smtClean="0"/>
              <a:t>45</a:t>
            </a:fld>
            <a:endParaRPr lang="en-US"/>
          </a:p>
        </p:txBody>
      </p:sp>
    </p:spTree>
    <p:extLst>
      <p:ext uri="{BB962C8B-B14F-4D97-AF65-F5344CB8AC3E}">
        <p14:creationId xmlns:p14="http://schemas.microsoft.com/office/powerpoint/2010/main" val="185382759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Skip through these examples (but recommend the paper). Go to the crash course below. </a:t>
            </a:r>
          </a:p>
        </p:txBody>
      </p:sp>
      <p:sp>
        <p:nvSpPr>
          <p:cNvPr id="4" name="Slide Number Placeholder 3"/>
          <p:cNvSpPr>
            <a:spLocks noGrp="1"/>
          </p:cNvSpPr>
          <p:nvPr>
            <p:ph type="sldNum" sz="quarter" idx="5"/>
          </p:nvPr>
        </p:nvSpPr>
        <p:spPr/>
        <p:txBody>
          <a:bodyPr/>
          <a:lstStyle/>
          <a:p>
            <a:fld id="{4AF79E1B-2C51-4B9B-8EA4-26DE9E345AFF}" type="slidenum">
              <a:rPr lang="en-US" smtClean="0"/>
              <a:t>46</a:t>
            </a:fld>
            <a:endParaRPr lang="en-US"/>
          </a:p>
        </p:txBody>
      </p:sp>
    </p:spTree>
    <p:extLst>
      <p:ext uri="{BB962C8B-B14F-4D97-AF65-F5344CB8AC3E}">
        <p14:creationId xmlns:p14="http://schemas.microsoft.com/office/powerpoint/2010/main" val="256621050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are some examples here? </a:t>
            </a:r>
          </a:p>
        </p:txBody>
      </p:sp>
      <p:sp>
        <p:nvSpPr>
          <p:cNvPr id="4" name="Slide Number Placeholder 3"/>
          <p:cNvSpPr>
            <a:spLocks noGrp="1"/>
          </p:cNvSpPr>
          <p:nvPr>
            <p:ph type="sldNum" sz="quarter" idx="5"/>
          </p:nvPr>
        </p:nvSpPr>
        <p:spPr/>
        <p:txBody>
          <a:bodyPr/>
          <a:lstStyle/>
          <a:p>
            <a:fld id="{4AF79E1B-2C51-4B9B-8EA4-26DE9E345AFF}" type="slidenum">
              <a:rPr lang="en-US" smtClean="0"/>
              <a:t>47</a:t>
            </a:fld>
            <a:endParaRPr lang="en-US"/>
          </a:p>
        </p:txBody>
      </p:sp>
    </p:spTree>
    <p:extLst>
      <p:ext uri="{BB962C8B-B14F-4D97-AF65-F5344CB8AC3E}">
        <p14:creationId xmlns:p14="http://schemas.microsoft.com/office/powerpoint/2010/main" val="31457185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are some examples here? </a:t>
            </a:r>
          </a:p>
        </p:txBody>
      </p:sp>
      <p:sp>
        <p:nvSpPr>
          <p:cNvPr id="4" name="Slide Number Placeholder 3"/>
          <p:cNvSpPr>
            <a:spLocks noGrp="1"/>
          </p:cNvSpPr>
          <p:nvPr>
            <p:ph type="sldNum" sz="quarter" idx="5"/>
          </p:nvPr>
        </p:nvSpPr>
        <p:spPr/>
        <p:txBody>
          <a:bodyPr/>
          <a:lstStyle/>
          <a:p>
            <a:fld id="{4AF79E1B-2C51-4B9B-8EA4-26DE9E345AFF}" type="slidenum">
              <a:rPr lang="en-US" smtClean="0"/>
              <a:t>48</a:t>
            </a:fld>
            <a:endParaRPr lang="en-US"/>
          </a:p>
        </p:txBody>
      </p:sp>
    </p:spTree>
    <p:extLst>
      <p:ext uri="{BB962C8B-B14F-4D97-AF65-F5344CB8AC3E}">
        <p14:creationId xmlns:p14="http://schemas.microsoft.com/office/powerpoint/2010/main" val="383229576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are some examples here? </a:t>
            </a:r>
          </a:p>
        </p:txBody>
      </p:sp>
      <p:sp>
        <p:nvSpPr>
          <p:cNvPr id="4" name="Slide Number Placeholder 3"/>
          <p:cNvSpPr>
            <a:spLocks noGrp="1"/>
          </p:cNvSpPr>
          <p:nvPr>
            <p:ph type="sldNum" sz="quarter" idx="5"/>
          </p:nvPr>
        </p:nvSpPr>
        <p:spPr/>
        <p:txBody>
          <a:bodyPr/>
          <a:lstStyle/>
          <a:p>
            <a:fld id="{4AF79E1B-2C51-4B9B-8EA4-26DE9E345AFF}" type="slidenum">
              <a:rPr lang="en-US" smtClean="0"/>
              <a:t>49</a:t>
            </a:fld>
            <a:endParaRPr lang="en-US"/>
          </a:p>
        </p:txBody>
      </p:sp>
    </p:spTree>
    <p:extLst>
      <p:ext uri="{BB962C8B-B14F-4D97-AF65-F5344CB8AC3E}">
        <p14:creationId xmlns:p14="http://schemas.microsoft.com/office/powerpoint/2010/main" val="304161847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are some examples here? </a:t>
            </a:r>
          </a:p>
        </p:txBody>
      </p:sp>
      <p:sp>
        <p:nvSpPr>
          <p:cNvPr id="4" name="Slide Number Placeholder 3"/>
          <p:cNvSpPr>
            <a:spLocks noGrp="1"/>
          </p:cNvSpPr>
          <p:nvPr>
            <p:ph type="sldNum" sz="quarter" idx="5"/>
          </p:nvPr>
        </p:nvSpPr>
        <p:spPr/>
        <p:txBody>
          <a:bodyPr/>
          <a:lstStyle/>
          <a:p>
            <a:fld id="{4AF79E1B-2C51-4B9B-8EA4-26DE9E345AFF}" type="slidenum">
              <a:rPr lang="en-US" smtClean="0"/>
              <a:t>50</a:t>
            </a:fld>
            <a:endParaRPr lang="en-US"/>
          </a:p>
        </p:txBody>
      </p:sp>
    </p:spTree>
    <p:extLst>
      <p:ext uri="{BB962C8B-B14F-4D97-AF65-F5344CB8AC3E}">
        <p14:creationId xmlns:p14="http://schemas.microsoft.com/office/powerpoint/2010/main" val="262536483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birth-weight paradox (Hern ́</a:t>
            </a:r>
            <a:r>
              <a:rPr lang="en-US" dirty="0" err="1"/>
              <a:t>andez</a:t>
            </a:r>
            <a:r>
              <a:rPr lang="en-US" dirty="0"/>
              <a:t>-D ́</a:t>
            </a:r>
            <a:r>
              <a:rPr lang="en-US" dirty="0" err="1"/>
              <a:t>ıaz</a:t>
            </a:r>
            <a:r>
              <a:rPr lang="en-US" dirty="0"/>
              <a:t> et al., 2006). Infants born to smokers were found to have higher risks of mortality than infants born to non-smokers. However, among infants with low birth-weight (LBW), this relationship was reversed. This reversal of effects has created many controversies in epidemiology—does it mean that maternal smoking is beneficial for LBW infants? A plausible reason for such a finding could simply be collider stratification bias, as shown in Model 16. Here X is maternal smoking, Y infant mortality, Z birth-weight, and U stands for unobserved risk-factors (such as birth-defects and malnutrition), that could also affect birth-weight. Note that stratifying the analysis by birth-weight would induce a spurious association between smoking and mortality due to the competing risk-factors. LBW infants of non-smokers need to have alternative causes for their LBW (such as malnutrition), and such causes could also lead to higher mortality.</a:t>
            </a:r>
          </a:p>
        </p:txBody>
      </p:sp>
      <p:sp>
        <p:nvSpPr>
          <p:cNvPr id="4" name="Slide Number Placeholder 3"/>
          <p:cNvSpPr>
            <a:spLocks noGrp="1"/>
          </p:cNvSpPr>
          <p:nvPr>
            <p:ph type="sldNum" sz="quarter" idx="5"/>
          </p:nvPr>
        </p:nvSpPr>
        <p:spPr/>
        <p:txBody>
          <a:bodyPr/>
          <a:lstStyle/>
          <a:p>
            <a:fld id="{4AF79E1B-2C51-4B9B-8EA4-26DE9E345AFF}" type="slidenum">
              <a:rPr lang="en-US" smtClean="0"/>
              <a:t>51</a:t>
            </a:fld>
            <a:endParaRPr lang="en-US"/>
          </a:p>
        </p:txBody>
      </p:sp>
    </p:spTree>
    <p:extLst>
      <p:ext uri="{BB962C8B-B14F-4D97-AF65-F5344CB8AC3E}">
        <p14:creationId xmlns:p14="http://schemas.microsoft.com/office/powerpoint/2010/main" val="34307681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recommend looking at this site in more detail – we’ll cover the high points here. Videos from Andrew can be opened full screen, talk through when we control for things in a DAG.</a:t>
            </a:r>
          </a:p>
        </p:txBody>
      </p:sp>
      <p:sp>
        <p:nvSpPr>
          <p:cNvPr id="4" name="Slide Number Placeholder 3"/>
          <p:cNvSpPr>
            <a:spLocks noGrp="1"/>
          </p:cNvSpPr>
          <p:nvPr>
            <p:ph type="sldNum" sz="quarter" idx="5"/>
          </p:nvPr>
        </p:nvSpPr>
        <p:spPr/>
        <p:txBody>
          <a:bodyPr/>
          <a:lstStyle/>
          <a:p>
            <a:fld id="{4AF79E1B-2C51-4B9B-8EA4-26DE9E345AFF}" type="slidenum">
              <a:rPr lang="en-US" smtClean="0"/>
              <a:t>7</a:t>
            </a:fld>
            <a:endParaRPr lang="en-US"/>
          </a:p>
        </p:txBody>
      </p:sp>
    </p:spTree>
    <p:extLst>
      <p:ext uri="{BB962C8B-B14F-4D97-AF65-F5344CB8AC3E}">
        <p14:creationId xmlns:p14="http://schemas.microsoft.com/office/powerpoint/2010/main" val="49038209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D017BE-2D00-D81D-DEFE-AAA70A20DC6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1CD8716-FEC9-2680-4E62-F629BB7E9C3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9E27656-6F29-9B71-4466-C294179147A1}"/>
              </a:ext>
            </a:extLst>
          </p:cNvPr>
          <p:cNvSpPr>
            <a:spLocks noGrp="1"/>
          </p:cNvSpPr>
          <p:nvPr>
            <p:ph type="body" idx="1"/>
          </p:nvPr>
        </p:nvSpPr>
        <p:spPr/>
        <p:txBody>
          <a:bodyPr/>
          <a:lstStyle/>
          <a:p>
            <a:r>
              <a:rPr lang="en-US" altLang="en-US" dirty="0"/>
              <a:t>Do we have good controls here? Do we have good external/internal validity? What do/don’t you like about this paper? Do you like what they do beyond the main model?</a:t>
            </a:r>
            <a:endParaRPr lang="en-US" dirty="0"/>
          </a:p>
        </p:txBody>
      </p:sp>
      <p:sp>
        <p:nvSpPr>
          <p:cNvPr id="4" name="Slide Number Placeholder 3">
            <a:extLst>
              <a:ext uri="{FF2B5EF4-FFF2-40B4-BE49-F238E27FC236}">
                <a16:creationId xmlns:a16="http://schemas.microsoft.com/office/drawing/2014/main" id="{F7CA867E-3504-FC60-7A9F-CBF06BDE947F}"/>
              </a:ext>
            </a:extLst>
          </p:cNvPr>
          <p:cNvSpPr>
            <a:spLocks noGrp="1"/>
          </p:cNvSpPr>
          <p:nvPr>
            <p:ph type="sldNum" sz="quarter" idx="5"/>
          </p:nvPr>
        </p:nvSpPr>
        <p:spPr/>
        <p:txBody>
          <a:bodyPr/>
          <a:lstStyle/>
          <a:p>
            <a:fld id="{4AF79E1B-2C51-4B9B-8EA4-26DE9E345AFF}" type="slidenum">
              <a:rPr lang="en-US" smtClean="0"/>
              <a:t>52</a:t>
            </a:fld>
            <a:endParaRPr lang="en-US"/>
          </a:p>
        </p:txBody>
      </p:sp>
    </p:spTree>
    <p:extLst>
      <p:ext uri="{BB962C8B-B14F-4D97-AF65-F5344CB8AC3E}">
        <p14:creationId xmlns:p14="http://schemas.microsoft.com/office/powerpoint/2010/main" val="284830126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i="0" dirty="0"/>
                  <a:t>As we move into each method, I’ll try to give a “like the pros” section that talks about practical tips (coding, data structure, what goes in the paper, etc.)</a:t>
                </a:r>
                <a:endParaRPr lang="en-US" sz="1200" dirty="0"/>
              </a:p>
            </p:txBody>
          </p:sp>
        </mc:Choice>
        <mc:Fallback xmlns="">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CA" i="0" dirty="0"/>
                  <a:t>Here are two examples</a:t>
                </a:r>
                <a:r>
                  <a:rPr lang="en-CA" i="0" baseline="0" dirty="0"/>
                  <a:t> where assumption </a:t>
                </a:r>
                <a:r>
                  <a:rPr lang="en-CA" sz="1200" i="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a:t>𝐸(𝜖</a:t>
                </a:r>
                <a:r>
                  <a:rPr lang="en-US" sz="1200" b="0" i="0">
                    <a:solidFill>
                      <a:schemeClr val="tx1">
                        <a:lumMod val="75000"/>
                        <a:lumOff val="25000"/>
                      </a:schemeClr>
                    </a:solidFill>
                    <a:latin typeface="Cambria Math"/>
                    <a:ea typeface="Open Sans" panose="020B0606030504020204" pitchFamily="34" charset="0"/>
                    <a:cs typeface="Open Sans" panose="020B0606030504020204" pitchFamily="34" charset="0"/>
                  </a:rPr>
                  <a:t>|𝑥</a:t>
                </a:r>
                <a:r>
                  <a:rPr lang="en-US" sz="1200" b="0" i="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a:t>)</a:t>
                </a:r>
                <a:r>
                  <a:rPr lang="en-CA" sz="1200" i="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a:t>=0</a:t>
                </a:r>
                <a:r>
                  <a:rPr lang="en-US" sz="1200" dirty="0"/>
                  <a:t>, is violated.</a:t>
                </a:r>
              </a:p>
              <a:p>
                <a:endParaRPr lang="en-CA" i="0"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CA" i="0" dirty="0"/>
                  <a:t>Effect of Addiction on health (confounding): </a:t>
                </a:r>
                <a:r>
                  <a:rPr lang="en-CA" i="0" dirty="0">
                    <a:latin typeface="+mn-lt"/>
                  </a:rPr>
                  <a:t>Here</a:t>
                </a:r>
                <a:r>
                  <a:rPr lang="en-US" b="0" i="0">
                    <a:solidFill>
                      <a:schemeClr val="tx1">
                        <a:lumMod val="75000"/>
                        <a:lumOff val="25000"/>
                      </a:schemeClr>
                    </a:solidFill>
                    <a:latin typeface="Cambria Math"/>
                    <a:ea typeface="Open Sans" panose="020B0606030504020204" pitchFamily="34" charset="0"/>
                    <a:cs typeface="Open Sans" panose="020B0606030504020204" pitchFamily="34" charset="0"/>
                  </a:rPr>
                  <a:t> </a:t>
                </a:r>
                <a:r>
                  <a:rPr lang="en-CA" i="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a:t>𝐸(𝜖</a:t>
                </a:r>
                <a:r>
                  <a:rPr lang="en-US" i="0">
                    <a:solidFill>
                      <a:schemeClr val="tx1">
                        <a:lumMod val="75000"/>
                        <a:lumOff val="25000"/>
                      </a:schemeClr>
                    </a:solidFill>
                    <a:latin typeface="Cambria Math"/>
                    <a:ea typeface="Open Sans" panose="020B0606030504020204" pitchFamily="34" charset="0"/>
                    <a:cs typeface="Open Sans" panose="020B0606030504020204" pitchFamily="34" charset="0"/>
                  </a:rPr>
                  <a:t>|𝑥</a:t>
                </a:r>
                <a:r>
                  <a:rPr lang="en-US" i="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a:t>)</a:t>
                </a:r>
                <a:r>
                  <a:rPr lang="en-US" i="0">
                    <a:solidFill>
                      <a:schemeClr val="tx1">
                        <a:lumMod val="75000"/>
                        <a:lumOff val="25000"/>
                      </a:schemeClr>
                    </a:solidFill>
                    <a:latin typeface="Cambria Math"/>
                    <a:ea typeface="Open Sans" panose="020B0606030504020204" pitchFamily="34" charset="0"/>
                    <a:cs typeface="Open Sans" panose="020B0606030504020204" pitchFamily="34" charset="0"/>
                  </a:rPr>
                  <a:t>≠</a:t>
                </a:r>
                <a:r>
                  <a:rPr lang="en-CA" i="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a:t>0</a:t>
                </a:r>
                <a:r>
                  <a:rPr lang="en-US" b="0" i="0">
                    <a:solidFill>
                      <a:schemeClr val="tx1">
                        <a:lumMod val="75000"/>
                        <a:lumOff val="25000"/>
                      </a:schemeClr>
                    </a:solidFill>
                    <a:latin typeface="Cambria Math"/>
                    <a:ea typeface="Open Sans" panose="020B0606030504020204" pitchFamily="34" charset="0"/>
                    <a:cs typeface="Open Sans" panose="020B0606030504020204" pitchFamily="34" charset="0"/>
                  </a:rPr>
                  <a:t> </a:t>
                </a:r>
                <a:r>
                  <a:rPr lang="en-CA" i="0" dirty="0">
                    <a:latin typeface="+mn-lt"/>
                  </a:rPr>
                  <a:t>where there may be factors that are omitted that correlate with the included</a:t>
                </a:r>
                <a:r>
                  <a:rPr lang="en-CA" i="0" baseline="0" dirty="0">
                    <a:latin typeface="+mn-lt"/>
                  </a:rPr>
                  <a:t> explanatory variables.</a:t>
                </a:r>
                <a:endParaRPr lang="en-CA" i="0" dirty="0">
                  <a:latin typeface="+mn-lt"/>
                </a:endParaRPr>
              </a:p>
              <a:p>
                <a:endParaRPr lang="en-CA" dirty="0"/>
              </a:p>
              <a:p>
                <a:r>
                  <a:rPr lang="en-CA" dirty="0"/>
                  <a:t>Censored data: Treatment effectiveness, Number of physician</a:t>
                </a:r>
                <a:r>
                  <a:rPr lang="en-CA" baseline="0" dirty="0"/>
                  <a:t> v</a:t>
                </a:r>
                <a:r>
                  <a:rPr lang="en-CA" dirty="0"/>
                  <a:t>isits in claims data (sample selection):</a:t>
                </a:r>
                <a:r>
                  <a:rPr lang="en-CA" baseline="0" dirty="0"/>
                  <a:t> Wherein the observations on the explanatory variables may be correlated with the error term as a selection rule must be satisfied for observations to be observed. </a:t>
                </a:r>
                <a:endParaRPr lang="en-CA" dirty="0"/>
              </a:p>
              <a:p>
                <a:endParaRPr lang="en-CA" dirty="0"/>
              </a:p>
              <a:p>
                <a:endParaRPr lang="en-CA" dirty="0"/>
              </a:p>
              <a:p>
                <a:endParaRPr lang="en-US" dirty="0"/>
              </a:p>
            </p:txBody>
          </p:sp>
        </mc:Fallback>
      </mc:AlternateContent>
      <p:sp>
        <p:nvSpPr>
          <p:cNvPr id="4" name="Slide Number Placeholder 3"/>
          <p:cNvSpPr>
            <a:spLocks noGrp="1"/>
          </p:cNvSpPr>
          <p:nvPr>
            <p:ph type="sldNum" sz="quarter" idx="5"/>
          </p:nvPr>
        </p:nvSpPr>
        <p:spPr/>
        <p:txBody>
          <a:bodyPr/>
          <a:lstStyle/>
          <a:p>
            <a:fld id="{4AF79E1B-2C51-4B9B-8EA4-26DE9E345AFF}" type="slidenum">
              <a:rPr lang="en-US" smtClean="0"/>
              <a:t>53</a:t>
            </a:fld>
            <a:endParaRPr lang="en-US"/>
          </a:p>
        </p:txBody>
      </p:sp>
    </p:spTree>
    <p:extLst>
      <p:ext uri="{BB962C8B-B14F-4D97-AF65-F5344CB8AC3E}">
        <p14:creationId xmlns:p14="http://schemas.microsoft.com/office/powerpoint/2010/main" val="276847414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Note – the actual paper is very careful not to do this, but suppose we thought that the coefficients on HH size were causal. What would this look like in a paper? Are there less absurd examples of this happening?</a:t>
            </a:r>
          </a:p>
        </p:txBody>
      </p:sp>
      <p:sp>
        <p:nvSpPr>
          <p:cNvPr id="4" name="Slide Number Placeholder 3"/>
          <p:cNvSpPr>
            <a:spLocks noGrp="1"/>
          </p:cNvSpPr>
          <p:nvPr>
            <p:ph type="sldNum" sz="quarter" idx="5"/>
          </p:nvPr>
        </p:nvSpPr>
        <p:spPr/>
        <p:txBody>
          <a:bodyPr/>
          <a:lstStyle/>
          <a:p>
            <a:fld id="{4AF79E1B-2C51-4B9B-8EA4-26DE9E345AFF}" type="slidenum">
              <a:rPr lang="en-US" smtClean="0"/>
              <a:t>54</a:t>
            </a:fld>
            <a:endParaRPr lang="en-US"/>
          </a:p>
        </p:txBody>
      </p:sp>
    </p:spTree>
    <p:extLst>
      <p:ext uri="{BB962C8B-B14F-4D97-AF65-F5344CB8AC3E}">
        <p14:creationId xmlns:p14="http://schemas.microsoft.com/office/powerpoint/2010/main" val="189646686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Think carefully about what type of standard errors you have. Tables should be self-contained, so that there are notes explaining what each model is, the types of </a:t>
            </a:r>
            <a:r>
              <a:rPr lang="en-US" dirty="0" err="1"/>
              <a:t>Ses</a:t>
            </a:r>
            <a:r>
              <a:rPr lang="en-US" dirty="0"/>
              <a:t>, etc. </a:t>
            </a:r>
          </a:p>
        </p:txBody>
      </p:sp>
      <p:sp>
        <p:nvSpPr>
          <p:cNvPr id="4" name="Slide Number Placeholder 3"/>
          <p:cNvSpPr>
            <a:spLocks noGrp="1"/>
          </p:cNvSpPr>
          <p:nvPr>
            <p:ph type="sldNum" sz="quarter" idx="5"/>
          </p:nvPr>
        </p:nvSpPr>
        <p:spPr/>
        <p:txBody>
          <a:bodyPr/>
          <a:lstStyle/>
          <a:p>
            <a:fld id="{4AF79E1B-2C51-4B9B-8EA4-26DE9E345AFF}" type="slidenum">
              <a:rPr lang="en-US" smtClean="0"/>
              <a:t>56</a:t>
            </a:fld>
            <a:endParaRPr lang="en-US"/>
          </a:p>
        </p:txBody>
      </p:sp>
    </p:spTree>
    <p:extLst>
      <p:ext uri="{BB962C8B-B14F-4D97-AF65-F5344CB8AC3E}">
        <p14:creationId xmlns:p14="http://schemas.microsoft.com/office/powerpoint/2010/main" val="137577773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Note: generally </a:t>
            </a:r>
            <a:r>
              <a:rPr lang="en-CA" i="1" dirty="0"/>
              <a:t>don’t </a:t>
            </a:r>
            <a:r>
              <a:rPr lang="en-CA" i="0" dirty="0"/>
              <a:t>interpret incidental coefficients on control variables – these don’t have a causal interpretation in your approach! You wrote a regression to identify a certain causal pathway, so the parameter you get on a backdoor path isn’t the causal effect of that path (see </a:t>
            </a:r>
            <a:r>
              <a:rPr lang="en-CA" i="0" dirty="0" err="1"/>
              <a:t>Hunermund</a:t>
            </a:r>
            <a:r>
              <a:rPr lang="en-CA" i="0" dirty="0"/>
              <a:t> and Louw in </a:t>
            </a:r>
            <a:r>
              <a:rPr lang="en-CA" i="0" dirty="0" err="1"/>
              <a:t>Github</a:t>
            </a:r>
            <a:r>
              <a:rPr lang="en-CA" i="0"/>
              <a:t> repo). </a:t>
            </a:r>
            <a:endParaRPr lang="en-CA"/>
          </a:p>
        </p:txBody>
      </p:sp>
      <p:sp>
        <p:nvSpPr>
          <p:cNvPr id="4" name="Slide Number Placeholder 3"/>
          <p:cNvSpPr>
            <a:spLocks noGrp="1"/>
          </p:cNvSpPr>
          <p:nvPr>
            <p:ph type="sldNum" sz="quarter" idx="5"/>
          </p:nvPr>
        </p:nvSpPr>
        <p:spPr/>
        <p:txBody>
          <a:bodyPr/>
          <a:lstStyle/>
          <a:p>
            <a:fld id="{4AF79E1B-2C51-4B9B-8EA4-26DE9E345AFF}" type="slidenum">
              <a:rPr lang="en-US" smtClean="0"/>
              <a:t>59</a:t>
            </a:fld>
            <a:endParaRPr lang="en-US"/>
          </a:p>
        </p:txBody>
      </p:sp>
    </p:spTree>
    <p:extLst>
      <p:ext uri="{BB962C8B-B14F-4D97-AF65-F5344CB8AC3E}">
        <p14:creationId xmlns:p14="http://schemas.microsoft.com/office/powerpoint/2010/main" val="52007006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We’re </a:t>
            </a:r>
            <a:r>
              <a:rPr lang="en-US" dirty="0" err="1"/>
              <a:t>gonna</a:t>
            </a:r>
            <a:r>
              <a:rPr lang="en-US" dirty="0"/>
              <a:t> talk about some types of “causal validity” – not R-squared but when the link between regression and model is strong enough. Let’s think about these in the context of the example paper. </a:t>
            </a:r>
          </a:p>
        </p:txBody>
      </p:sp>
      <p:sp>
        <p:nvSpPr>
          <p:cNvPr id="4" name="Slide Number Placeholder 3"/>
          <p:cNvSpPr>
            <a:spLocks noGrp="1"/>
          </p:cNvSpPr>
          <p:nvPr>
            <p:ph type="sldNum" sz="quarter" idx="5"/>
          </p:nvPr>
        </p:nvSpPr>
        <p:spPr/>
        <p:txBody>
          <a:bodyPr/>
          <a:lstStyle/>
          <a:p>
            <a:fld id="{4AF79E1B-2C51-4B9B-8EA4-26DE9E345AFF}" type="slidenum">
              <a:rPr lang="en-US" smtClean="0"/>
              <a:t>62</a:t>
            </a:fld>
            <a:endParaRPr lang="en-US"/>
          </a:p>
        </p:txBody>
      </p:sp>
    </p:spTree>
    <p:extLst>
      <p:ext uri="{BB962C8B-B14F-4D97-AF65-F5344CB8AC3E}">
        <p14:creationId xmlns:p14="http://schemas.microsoft.com/office/powerpoint/2010/main" val="142960627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also known as the street light effect – researchers shine the light just on the street, miss what’s to the side. Are you asking the right questions? An example: a program hopes to improve commitment to school, and boasts that it improves test scores  -- does that measure the outcome you want (teacher performance, kid happiness, etc.?) or does it just measure how good kids are at taking tests. Data limitations play a big role here (in health, think quality measurements, or metrics of risk/equity/etc.)</a:t>
            </a:r>
          </a:p>
          <a:p>
            <a:r>
              <a:rPr lang="en-US" dirty="0"/>
              <a:t>- example: are we actually measuring health effects when we throw out 1/3 of the sickest children? </a:t>
            </a:r>
          </a:p>
        </p:txBody>
      </p:sp>
      <p:sp>
        <p:nvSpPr>
          <p:cNvPr id="4" name="Slide Number Placeholder 3"/>
          <p:cNvSpPr>
            <a:spLocks noGrp="1"/>
          </p:cNvSpPr>
          <p:nvPr>
            <p:ph type="sldNum" sz="quarter" idx="5"/>
          </p:nvPr>
        </p:nvSpPr>
        <p:spPr/>
        <p:txBody>
          <a:bodyPr/>
          <a:lstStyle/>
          <a:p>
            <a:fld id="{4AF79E1B-2C51-4B9B-8EA4-26DE9E345AFF}" type="slidenum">
              <a:rPr lang="en-US" smtClean="0"/>
              <a:t>63</a:t>
            </a:fld>
            <a:endParaRPr lang="en-US"/>
          </a:p>
        </p:txBody>
      </p:sp>
    </p:spTree>
    <p:extLst>
      <p:ext uri="{BB962C8B-B14F-4D97-AF65-F5344CB8AC3E}">
        <p14:creationId xmlns:p14="http://schemas.microsoft.com/office/powerpoint/2010/main" val="169640612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questions that are nearly impossible to answer in a paper or project (okay, you can do a power calculation – </a:t>
            </a:r>
            <a:r>
              <a:rPr lang="en-US" dirty="0" err="1"/>
              <a:t>ish</a:t>
            </a:r>
            <a:r>
              <a:rPr lang="en-US" dirty="0"/>
              <a:t>). But you still need to think carefully about each of these. </a:t>
            </a:r>
          </a:p>
          <a:p>
            <a:pPr marL="171450" indent="-171450">
              <a:buFontTx/>
              <a:buChar char="-"/>
            </a:pPr>
            <a:r>
              <a:rPr lang="en-US" dirty="0"/>
              <a:t>example: what about how the authors adjust for income? Good enough?</a:t>
            </a:r>
          </a:p>
        </p:txBody>
      </p:sp>
      <p:sp>
        <p:nvSpPr>
          <p:cNvPr id="4" name="Slide Number Placeholder 3"/>
          <p:cNvSpPr>
            <a:spLocks noGrp="1"/>
          </p:cNvSpPr>
          <p:nvPr>
            <p:ph type="sldNum" sz="quarter" idx="5"/>
          </p:nvPr>
        </p:nvSpPr>
        <p:spPr/>
        <p:txBody>
          <a:bodyPr/>
          <a:lstStyle/>
          <a:p>
            <a:fld id="{4AF79E1B-2C51-4B9B-8EA4-26DE9E345AFF}" type="slidenum">
              <a:rPr lang="en-US" smtClean="0"/>
              <a:t>64</a:t>
            </a:fld>
            <a:endParaRPr lang="en-US"/>
          </a:p>
        </p:txBody>
      </p:sp>
    </p:spTree>
    <p:extLst>
      <p:ext uri="{BB962C8B-B14F-4D97-AF65-F5344CB8AC3E}">
        <p14:creationId xmlns:p14="http://schemas.microsoft.com/office/powerpoint/2010/main" val="95529888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sample a small group repeatedly, you get a lot of different answers. But if you sample a large group even fewer times, your effects are more noticeable. Power calculations can tell you something about what the sample size should be (going out the window with big data)</a:t>
            </a:r>
          </a:p>
        </p:txBody>
      </p:sp>
      <p:sp>
        <p:nvSpPr>
          <p:cNvPr id="4" name="Slide Number Placeholder 3"/>
          <p:cNvSpPr>
            <a:spLocks noGrp="1"/>
          </p:cNvSpPr>
          <p:nvPr>
            <p:ph type="sldNum" sz="quarter" idx="5"/>
          </p:nvPr>
        </p:nvSpPr>
        <p:spPr/>
        <p:txBody>
          <a:bodyPr/>
          <a:lstStyle/>
          <a:p>
            <a:fld id="{4AF79E1B-2C51-4B9B-8EA4-26DE9E345AFF}" type="slidenum">
              <a:rPr lang="en-US" smtClean="0"/>
              <a:t>65</a:t>
            </a:fld>
            <a:endParaRPr lang="en-US"/>
          </a:p>
        </p:txBody>
      </p:sp>
    </p:spTree>
    <p:extLst>
      <p:ext uri="{BB962C8B-B14F-4D97-AF65-F5344CB8AC3E}">
        <p14:creationId xmlns:p14="http://schemas.microsoft.com/office/powerpoint/2010/main" val="183169097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Also includes things like – what limitations should be noted, what should go in a discussion, etc. We’ll try to talk more about this with each method we cover. </a:t>
            </a:r>
          </a:p>
        </p:txBody>
      </p:sp>
      <p:sp>
        <p:nvSpPr>
          <p:cNvPr id="4" name="Slide Number Placeholder 3"/>
          <p:cNvSpPr>
            <a:spLocks noGrp="1"/>
          </p:cNvSpPr>
          <p:nvPr>
            <p:ph type="sldNum" sz="quarter" idx="5"/>
          </p:nvPr>
        </p:nvSpPr>
        <p:spPr/>
        <p:txBody>
          <a:bodyPr/>
          <a:lstStyle/>
          <a:p>
            <a:fld id="{4AF79E1B-2C51-4B9B-8EA4-26DE9E345AFF}" type="slidenum">
              <a:rPr lang="en-US" smtClean="0"/>
              <a:t>66</a:t>
            </a:fld>
            <a:endParaRPr lang="en-US"/>
          </a:p>
        </p:txBody>
      </p:sp>
    </p:spTree>
    <p:extLst>
      <p:ext uri="{BB962C8B-B14F-4D97-AF65-F5344CB8AC3E}">
        <p14:creationId xmlns:p14="http://schemas.microsoft.com/office/powerpoint/2010/main" val="12793825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recommend looking at this site in more detail – we’ll cover the high points here. Videos from Andrew can be opened full screen, talk through when we control for things in a DAG.</a:t>
            </a:r>
          </a:p>
        </p:txBody>
      </p:sp>
      <p:sp>
        <p:nvSpPr>
          <p:cNvPr id="4" name="Slide Number Placeholder 3"/>
          <p:cNvSpPr>
            <a:spLocks noGrp="1"/>
          </p:cNvSpPr>
          <p:nvPr>
            <p:ph type="sldNum" sz="quarter" idx="5"/>
          </p:nvPr>
        </p:nvSpPr>
        <p:spPr/>
        <p:txBody>
          <a:bodyPr/>
          <a:lstStyle/>
          <a:p>
            <a:fld id="{4AF79E1B-2C51-4B9B-8EA4-26DE9E345AFF}" type="slidenum">
              <a:rPr lang="en-US" smtClean="0"/>
              <a:t>8</a:t>
            </a:fld>
            <a:endParaRPr lang="en-US"/>
          </a:p>
        </p:txBody>
      </p:sp>
    </p:spTree>
    <p:extLst>
      <p:ext uri="{BB962C8B-B14F-4D97-AF65-F5344CB8AC3E}">
        <p14:creationId xmlns:p14="http://schemas.microsoft.com/office/powerpoint/2010/main" val="181290443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p-hacking, remember the website: </a:t>
            </a:r>
            <a:r>
              <a:rPr lang="en-US" sz="1200" dirty="0">
                <a:hlinkClick r:id="rId3"/>
              </a:rPr>
              <a:t>https://projects.fivethirtyeight.com/p-hacking/</a:t>
            </a:r>
            <a:r>
              <a:rPr lang="en-US" sz="1200" dirty="0"/>
              <a:t>. Did you correct for multiple testing? Did you perform 20 tests and report the one significant result? </a:t>
            </a:r>
          </a:p>
        </p:txBody>
      </p:sp>
      <p:sp>
        <p:nvSpPr>
          <p:cNvPr id="4" name="Slide Number Placeholder 3"/>
          <p:cNvSpPr>
            <a:spLocks noGrp="1"/>
          </p:cNvSpPr>
          <p:nvPr>
            <p:ph type="sldNum" sz="quarter" idx="5"/>
          </p:nvPr>
        </p:nvSpPr>
        <p:spPr/>
        <p:txBody>
          <a:bodyPr/>
          <a:lstStyle/>
          <a:p>
            <a:fld id="{4AF79E1B-2C51-4B9B-8EA4-26DE9E345AFF}" type="slidenum">
              <a:rPr lang="en-US" smtClean="0"/>
              <a:t>67</a:t>
            </a:fld>
            <a:endParaRPr lang="en-US"/>
          </a:p>
        </p:txBody>
      </p:sp>
    </p:spTree>
    <p:extLst>
      <p:ext uri="{BB962C8B-B14F-4D97-AF65-F5344CB8AC3E}">
        <p14:creationId xmlns:p14="http://schemas.microsoft.com/office/powerpoint/2010/main" val="155040174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Distribution of p-values in research – what does this tell you?  (Note that the z-stat is the test statistic, the inverse of the p-value)</a:t>
            </a:r>
            <a:endParaRPr lang="en-US" sz="1200" dirty="0"/>
          </a:p>
        </p:txBody>
      </p:sp>
      <p:sp>
        <p:nvSpPr>
          <p:cNvPr id="4" name="Slide Number Placeholder 3"/>
          <p:cNvSpPr>
            <a:spLocks noGrp="1"/>
          </p:cNvSpPr>
          <p:nvPr>
            <p:ph type="sldNum" sz="quarter" idx="5"/>
          </p:nvPr>
        </p:nvSpPr>
        <p:spPr/>
        <p:txBody>
          <a:bodyPr/>
          <a:lstStyle/>
          <a:p>
            <a:fld id="{4AF79E1B-2C51-4B9B-8EA4-26DE9E345AFF}" type="slidenum">
              <a:rPr lang="en-US" smtClean="0"/>
              <a:t>68</a:t>
            </a:fld>
            <a:endParaRPr lang="en-US"/>
          </a:p>
        </p:txBody>
      </p:sp>
    </p:spTree>
    <p:extLst>
      <p:ext uri="{BB962C8B-B14F-4D97-AF65-F5344CB8AC3E}">
        <p14:creationId xmlns:p14="http://schemas.microsoft.com/office/powerpoint/2010/main" val="68921571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Economists call internal validity “identification” You might not even have seen all the threats if your DAG is incomplete or wrong. A good econometrician is trained to try to pick at all the potential threats to identification / internal validity here. The best way to get around these is to think about as many as you can and then present your work as much as you can – people will help you see what you’re missing.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 Example here: are crop losses truly exogenous to the household? Can you see any reason why they might not be? </a:t>
            </a:r>
          </a:p>
        </p:txBody>
      </p:sp>
      <p:sp>
        <p:nvSpPr>
          <p:cNvPr id="4" name="Slide Number Placeholder 3"/>
          <p:cNvSpPr>
            <a:spLocks noGrp="1"/>
          </p:cNvSpPr>
          <p:nvPr>
            <p:ph type="sldNum" sz="quarter" idx="5"/>
          </p:nvPr>
        </p:nvSpPr>
        <p:spPr/>
        <p:txBody>
          <a:bodyPr/>
          <a:lstStyle/>
          <a:p>
            <a:fld id="{4AF79E1B-2C51-4B9B-8EA4-26DE9E345AFF}" type="slidenum">
              <a:rPr lang="en-US" smtClean="0"/>
              <a:t>69</a:t>
            </a:fld>
            <a:endParaRPr lang="en-US"/>
          </a:p>
        </p:txBody>
      </p:sp>
    </p:spTree>
    <p:extLst>
      <p:ext uri="{BB962C8B-B14F-4D97-AF65-F5344CB8AC3E}">
        <p14:creationId xmlns:p14="http://schemas.microsoft.com/office/powerpoint/2010/main" val="73537525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Cover this example if you have time. </a:t>
            </a:r>
          </a:p>
        </p:txBody>
      </p:sp>
      <p:sp>
        <p:nvSpPr>
          <p:cNvPr id="4" name="Slide Number Placeholder 3"/>
          <p:cNvSpPr>
            <a:spLocks noGrp="1"/>
          </p:cNvSpPr>
          <p:nvPr>
            <p:ph type="sldNum" sz="quarter" idx="5"/>
          </p:nvPr>
        </p:nvSpPr>
        <p:spPr/>
        <p:txBody>
          <a:bodyPr/>
          <a:lstStyle/>
          <a:p>
            <a:fld id="{4AF79E1B-2C51-4B9B-8EA4-26DE9E345AFF}" type="slidenum">
              <a:rPr lang="en-US" smtClean="0"/>
              <a:t>70</a:t>
            </a:fld>
            <a:endParaRPr lang="en-US"/>
          </a:p>
        </p:txBody>
      </p:sp>
    </p:spTree>
    <p:extLst>
      <p:ext uri="{BB962C8B-B14F-4D97-AF65-F5344CB8AC3E}">
        <p14:creationId xmlns:p14="http://schemas.microsoft.com/office/powerpoint/2010/main" val="49918722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Cover this example if you have time. Comparison between age of marriage and reported happiness (note: think about construct validity here too, with happiness scores). The selection is those choosing to be married in time sample, but could there be other threats?</a:t>
            </a:r>
          </a:p>
        </p:txBody>
      </p:sp>
      <p:sp>
        <p:nvSpPr>
          <p:cNvPr id="4" name="Slide Number Placeholder 3"/>
          <p:cNvSpPr>
            <a:spLocks noGrp="1"/>
          </p:cNvSpPr>
          <p:nvPr>
            <p:ph type="sldNum" sz="quarter" idx="5"/>
          </p:nvPr>
        </p:nvSpPr>
        <p:spPr/>
        <p:txBody>
          <a:bodyPr/>
          <a:lstStyle/>
          <a:p>
            <a:fld id="{4AF79E1B-2C51-4B9B-8EA4-26DE9E345AFF}" type="slidenum">
              <a:rPr lang="en-US" smtClean="0"/>
              <a:t>71</a:t>
            </a:fld>
            <a:endParaRPr lang="en-US"/>
          </a:p>
        </p:txBody>
      </p:sp>
    </p:spTree>
    <p:extLst>
      <p:ext uri="{BB962C8B-B14F-4D97-AF65-F5344CB8AC3E}">
        <p14:creationId xmlns:p14="http://schemas.microsoft.com/office/powerpoint/2010/main" val="31670628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What threats are there to this (selection into early marriage, etc.)</a:t>
            </a:r>
          </a:p>
        </p:txBody>
      </p:sp>
      <p:sp>
        <p:nvSpPr>
          <p:cNvPr id="4" name="Slide Number Placeholder 3"/>
          <p:cNvSpPr>
            <a:spLocks noGrp="1"/>
          </p:cNvSpPr>
          <p:nvPr>
            <p:ph type="sldNum" sz="quarter" idx="5"/>
          </p:nvPr>
        </p:nvSpPr>
        <p:spPr/>
        <p:txBody>
          <a:bodyPr/>
          <a:lstStyle/>
          <a:p>
            <a:fld id="{4AF79E1B-2C51-4B9B-8EA4-26DE9E345AFF}" type="slidenum">
              <a:rPr lang="en-US" smtClean="0"/>
              <a:t>72</a:t>
            </a:fld>
            <a:endParaRPr lang="en-US"/>
          </a:p>
        </p:txBody>
      </p:sp>
    </p:spTree>
    <p:extLst>
      <p:ext uri="{BB962C8B-B14F-4D97-AF65-F5344CB8AC3E}">
        <p14:creationId xmlns:p14="http://schemas.microsoft.com/office/powerpoint/2010/main" val="26829933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 authors tried to compare based on relative years around marriage, but look: happiness ticks up before marriage – so it can’t be from marriage! Of course, there are problems with this design (end of semester).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We will talk about more internal validity threats next time as well. </a:t>
            </a:r>
          </a:p>
        </p:txBody>
      </p:sp>
      <p:sp>
        <p:nvSpPr>
          <p:cNvPr id="4" name="Slide Number Placeholder 3"/>
          <p:cNvSpPr>
            <a:spLocks noGrp="1"/>
          </p:cNvSpPr>
          <p:nvPr>
            <p:ph type="sldNum" sz="quarter" idx="5"/>
          </p:nvPr>
        </p:nvSpPr>
        <p:spPr/>
        <p:txBody>
          <a:bodyPr/>
          <a:lstStyle/>
          <a:p>
            <a:fld id="{4AF79E1B-2C51-4B9B-8EA4-26DE9E345AFF}" type="slidenum">
              <a:rPr lang="en-US" smtClean="0"/>
              <a:t>73</a:t>
            </a:fld>
            <a:endParaRPr lang="en-US"/>
          </a:p>
        </p:txBody>
      </p:sp>
    </p:spTree>
    <p:extLst>
      <p:ext uri="{BB962C8B-B14F-4D97-AF65-F5344CB8AC3E}">
        <p14:creationId xmlns:p14="http://schemas.microsoft.com/office/powerpoint/2010/main" val="363967055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We’ll talk about more threats to internal validity throughout the course, particularly next time. If you want to think about multiple threats to IV, just think about nutrition research (they’re everywhere!)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 example: does this apply to Latin America? Current Mexico? How should we think about this? </a:t>
            </a:r>
          </a:p>
        </p:txBody>
      </p:sp>
      <p:sp>
        <p:nvSpPr>
          <p:cNvPr id="4" name="Slide Number Placeholder 3"/>
          <p:cNvSpPr>
            <a:spLocks noGrp="1"/>
          </p:cNvSpPr>
          <p:nvPr>
            <p:ph type="sldNum" sz="quarter" idx="5"/>
          </p:nvPr>
        </p:nvSpPr>
        <p:spPr/>
        <p:txBody>
          <a:bodyPr/>
          <a:lstStyle/>
          <a:p>
            <a:fld id="{4AF79E1B-2C51-4B9B-8EA4-26DE9E345AFF}" type="slidenum">
              <a:rPr lang="en-US" smtClean="0"/>
              <a:t>74</a:t>
            </a:fld>
            <a:endParaRPr lang="en-US"/>
          </a:p>
        </p:txBody>
      </p:sp>
    </p:spTree>
    <p:extLst>
      <p:ext uri="{BB962C8B-B14F-4D97-AF65-F5344CB8AC3E}">
        <p14:creationId xmlns:p14="http://schemas.microsoft.com/office/powerpoint/2010/main" val="152254900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Um what? Don’t trust the headlines, or the lay media.</a:t>
            </a:r>
          </a:p>
        </p:txBody>
      </p:sp>
      <p:sp>
        <p:nvSpPr>
          <p:cNvPr id="4" name="Slide Number Placeholder 3"/>
          <p:cNvSpPr>
            <a:spLocks noGrp="1"/>
          </p:cNvSpPr>
          <p:nvPr>
            <p:ph type="sldNum" sz="quarter" idx="5"/>
          </p:nvPr>
        </p:nvSpPr>
        <p:spPr/>
        <p:txBody>
          <a:bodyPr/>
          <a:lstStyle/>
          <a:p>
            <a:fld id="{4AF79E1B-2C51-4B9B-8EA4-26DE9E345AFF}" type="slidenum">
              <a:rPr lang="en-US" smtClean="0"/>
              <a:t>75</a:t>
            </a:fld>
            <a:endParaRPr lang="en-US"/>
          </a:p>
        </p:txBody>
      </p:sp>
    </p:spTree>
    <p:extLst>
      <p:ext uri="{BB962C8B-B14F-4D97-AF65-F5344CB8AC3E}">
        <p14:creationId xmlns:p14="http://schemas.microsoft.com/office/powerpoint/2010/main" val="269384449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True story: this was a study published about mice! But read the text summarizing the study.</a:t>
            </a:r>
          </a:p>
        </p:txBody>
      </p:sp>
      <p:sp>
        <p:nvSpPr>
          <p:cNvPr id="4" name="Slide Number Placeholder 3"/>
          <p:cNvSpPr>
            <a:spLocks noGrp="1"/>
          </p:cNvSpPr>
          <p:nvPr>
            <p:ph type="sldNum" sz="quarter" idx="5"/>
          </p:nvPr>
        </p:nvSpPr>
        <p:spPr/>
        <p:txBody>
          <a:bodyPr/>
          <a:lstStyle/>
          <a:p>
            <a:fld id="{4AF79E1B-2C51-4B9B-8EA4-26DE9E345AFF}" type="slidenum">
              <a:rPr lang="en-US" smtClean="0"/>
              <a:t>76</a:t>
            </a:fld>
            <a:endParaRPr lang="en-US"/>
          </a:p>
        </p:txBody>
      </p:sp>
    </p:spTree>
    <p:extLst>
      <p:ext uri="{BB962C8B-B14F-4D97-AF65-F5344CB8AC3E}">
        <p14:creationId xmlns:p14="http://schemas.microsoft.com/office/powerpoint/2010/main" val="21094435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walk through this example, even though it has little to do with health. Simple question: does the marketing strategy of coupons improve sales? </a:t>
            </a:r>
          </a:p>
          <a:p>
            <a:endParaRPr lang="en-US" dirty="0"/>
          </a:p>
          <a:p>
            <a:r>
              <a:rPr lang="en-US" dirty="0"/>
              <a:t>What does the line mean? What confounders might we be interested in here? </a:t>
            </a:r>
          </a:p>
        </p:txBody>
      </p:sp>
      <p:sp>
        <p:nvSpPr>
          <p:cNvPr id="4" name="Slide Number Placeholder 3"/>
          <p:cNvSpPr>
            <a:spLocks noGrp="1"/>
          </p:cNvSpPr>
          <p:nvPr>
            <p:ph type="sldNum" sz="quarter" idx="5"/>
          </p:nvPr>
        </p:nvSpPr>
        <p:spPr/>
        <p:txBody>
          <a:bodyPr/>
          <a:lstStyle/>
          <a:p>
            <a:fld id="{4AF79E1B-2C51-4B9B-8EA4-26DE9E345AFF}" type="slidenum">
              <a:rPr lang="en-US" smtClean="0"/>
              <a:t>9</a:t>
            </a:fld>
            <a:endParaRPr lang="en-US"/>
          </a:p>
        </p:txBody>
      </p:sp>
    </p:spTree>
    <p:extLst>
      <p:ext uri="{BB962C8B-B14F-4D97-AF65-F5344CB8AC3E}">
        <p14:creationId xmlns:p14="http://schemas.microsoft.com/office/powerpoint/2010/main" val="401404937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Particularly of concern with surveys or even clinical trials</a:t>
            </a:r>
          </a:p>
        </p:txBody>
      </p:sp>
      <p:sp>
        <p:nvSpPr>
          <p:cNvPr id="4" name="Slide Number Placeholder 3"/>
          <p:cNvSpPr>
            <a:spLocks noGrp="1"/>
          </p:cNvSpPr>
          <p:nvPr>
            <p:ph type="sldNum" sz="quarter" idx="5"/>
          </p:nvPr>
        </p:nvSpPr>
        <p:spPr/>
        <p:txBody>
          <a:bodyPr/>
          <a:lstStyle/>
          <a:p>
            <a:fld id="{4AF79E1B-2C51-4B9B-8EA4-26DE9E345AFF}" type="slidenum">
              <a:rPr lang="en-US" smtClean="0"/>
              <a:t>77</a:t>
            </a:fld>
            <a:endParaRPr lang="en-US"/>
          </a:p>
        </p:txBody>
      </p:sp>
    </p:spTree>
    <p:extLst>
      <p:ext uri="{BB962C8B-B14F-4D97-AF65-F5344CB8AC3E}">
        <p14:creationId xmlns:p14="http://schemas.microsoft.com/office/powerpoint/2010/main" val="27385202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835D3B-B2FC-A00B-AF1C-38A3323C45C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4E389B6-EE98-F618-42A4-30CA9A2522A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301C391-C207-F2E3-6715-3E8A42373801}"/>
              </a:ext>
            </a:extLst>
          </p:cNvPr>
          <p:cNvSpPr>
            <a:spLocks noGrp="1"/>
          </p:cNvSpPr>
          <p:nvPr>
            <p:ph type="body" idx="1"/>
          </p:nvPr>
        </p:nvSpPr>
        <p:spPr/>
        <p:txBody>
          <a:bodyPr/>
          <a:lstStyle/>
          <a:p>
            <a:r>
              <a:rPr lang="en-US" dirty="0"/>
              <a:t>Let’s walk through this example, even though it has little to do with health. What does the line mean? What confounders might we be interested in here? </a:t>
            </a:r>
          </a:p>
        </p:txBody>
      </p:sp>
      <p:sp>
        <p:nvSpPr>
          <p:cNvPr id="4" name="Slide Number Placeholder 3">
            <a:extLst>
              <a:ext uri="{FF2B5EF4-FFF2-40B4-BE49-F238E27FC236}">
                <a16:creationId xmlns:a16="http://schemas.microsoft.com/office/drawing/2014/main" id="{034724D6-7C2E-B7CB-075F-C6C1190AD6C4}"/>
              </a:ext>
            </a:extLst>
          </p:cNvPr>
          <p:cNvSpPr>
            <a:spLocks noGrp="1"/>
          </p:cNvSpPr>
          <p:nvPr>
            <p:ph type="sldNum" sz="quarter" idx="5"/>
          </p:nvPr>
        </p:nvSpPr>
        <p:spPr/>
        <p:txBody>
          <a:bodyPr/>
          <a:lstStyle/>
          <a:p>
            <a:fld id="{4AF79E1B-2C51-4B9B-8EA4-26DE9E345AFF}" type="slidenum">
              <a:rPr lang="en-US" smtClean="0"/>
              <a:t>10</a:t>
            </a:fld>
            <a:endParaRPr lang="en-US"/>
          </a:p>
        </p:txBody>
      </p:sp>
    </p:spTree>
    <p:extLst>
      <p:ext uri="{BB962C8B-B14F-4D97-AF65-F5344CB8AC3E}">
        <p14:creationId xmlns:p14="http://schemas.microsoft.com/office/powerpoint/2010/main" val="4374617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 there’s a strong relationship here! (Does it make sense? What does it tell you?) What does that mean for our initial assessment? We have violated the assumption that E(</a:t>
            </a:r>
            <a:r>
              <a:rPr lang="en-US" dirty="0" err="1"/>
              <a:t>eps|x</a:t>
            </a:r>
            <a:r>
              <a:rPr lang="en-US" dirty="0"/>
              <a:t>)=0 given that we relegated income to epsilon </a:t>
            </a:r>
          </a:p>
        </p:txBody>
      </p:sp>
      <p:sp>
        <p:nvSpPr>
          <p:cNvPr id="4" name="Slide Number Placeholder 3"/>
          <p:cNvSpPr>
            <a:spLocks noGrp="1"/>
          </p:cNvSpPr>
          <p:nvPr>
            <p:ph type="sldNum" sz="quarter" idx="5"/>
          </p:nvPr>
        </p:nvSpPr>
        <p:spPr/>
        <p:txBody>
          <a:bodyPr/>
          <a:lstStyle/>
          <a:p>
            <a:fld id="{4AF79E1B-2C51-4B9B-8EA4-26DE9E345AFF}" type="slidenum">
              <a:rPr lang="en-US" smtClean="0"/>
              <a:t>11</a:t>
            </a:fld>
            <a:endParaRPr lang="en-US"/>
          </a:p>
        </p:txBody>
      </p:sp>
    </p:spTree>
    <p:extLst>
      <p:ext uri="{BB962C8B-B14F-4D97-AF65-F5344CB8AC3E}">
        <p14:creationId xmlns:p14="http://schemas.microsoft.com/office/powerpoint/2010/main" val="12611107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7200"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2200" baseline="0">
                <a:solidFill>
                  <a:schemeClr val="tx1">
                    <a:lumMod val="75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0972D05C-DCFB-4BB6-B49C-AC126BF3ED2C}" type="datetimeFigureOut">
              <a:rPr lang="en-US" smtClean="0"/>
              <a:pPr/>
              <a:t>9/19/2025</a:t>
            </a:fld>
            <a:endParaRPr lang="en-US"/>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tx1">
                    <a:lumMod val="65000"/>
                  </a:schemeClr>
                </a:solidFill>
              </a:defRPr>
            </a:lvl1pPr>
          </a:lstStyle>
          <a:p>
            <a:fld id="{D55C3209-28DC-43DB-92C2-2AB8D1DA00B1}" type="slidenum">
              <a:rPr lang="en-US" smtClean="0"/>
              <a:pPr/>
              <a:t>‹#›</a:t>
            </a:fld>
            <a:endParaRPr lang="en-US"/>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56941254"/>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972D05C-DCFB-4BB6-B49C-AC126BF3ED2C}" type="datetimeFigureOut">
              <a:rPr lang="en-US" smtClean="0"/>
              <a:pPr/>
              <a:t>9/19/2025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38107662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8700" y="381000"/>
            <a:ext cx="2476500" cy="58975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62000" y="381000"/>
            <a:ext cx="7734300" cy="58975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972D05C-DCFB-4BB6-B49C-AC126BF3ED2C}" type="datetimeFigureOut">
              <a:rPr lang="en-US" smtClean="0"/>
              <a:pPr/>
              <a:t>9/19/2025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3908046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972D05C-DCFB-4BB6-B49C-AC126BF3ED2C}" type="datetimeFigureOut">
              <a:rPr lang="en-US" smtClean="0"/>
              <a:pPr/>
              <a:t>9/19/2025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2422212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61872" y="758952"/>
            <a:ext cx="9418320" cy="4041648"/>
          </a:xfrm>
        </p:spPr>
        <p:txBody>
          <a:bodyPr anchor="b">
            <a:normAutofit/>
          </a:bodyPr>
          <a:lstStyle>
            <a:lvl1pPr>
              <a:lnSpc>
                <a:spcPct val="85000"/>
              </a:lnSpc>
              <a:defRPr sz="7200" b="0"/>
            </a:lvl1pPr>
          </a:lstStyle>
          <a:p>
            <a:r>
              <a:rPr lang="en-US"/>
              <a:t>Click to edit Master title style</a:t>
            </a:r>
            <a:endParaRPr lang="en-US" dirty="0"/>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22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972D05C-DCFB-4BB6-B49C-AC126BF3ED2C}" type="datetimeFigureOut">
              <a:rPr lang="en-US" smtClean="0"/>
              <a:pPr/>
              <a:t>9/19/2025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5C3209-28DC-43DB-92C2-2AB8D1DA00B1}" type="slidenum">
              <a:rPr lang="en-US" smtClean="0"/>
              <a:pPr/>
              <a:t>‹#›</a:t>
            </a:fld>
            <a:endParaRPr lang="en-US"/>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064797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61872"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26480"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972D05C-DCFB-4BB6-B49C-AC126BF3ED2C}" type="datetimeFigureOut">
              <a:rPr lang="en-US" smtClean="0"/>
              <a:pPr/>
              <a:t>9/19/2025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0468441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261872" y="1713655"/>
            <a:ext cx="4480560" cy="731520"/>
          </a:xfrm>
        </p:spPr>
        <p:txBody>
          <a:bodyPr anchor="b">
            <a:normAutofit/>
          </a:bodyPr>
          <a:lstStyle>
            <a:lvl1pPr marL="0" indent="0">
              <a:spcBef>
                <a:spcPts val="0"/>
              </a:spcBef>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61872"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26480" y="1713655"/>
            <a:ext cx="4480560" cy="731520"/>
          </a:xfrm>
        </p:spPr>
        <p:txBody>
          <a:bodyPr anchor="b">
            <a:normAutofit/>
          </a:bodyPr>
          <a:lstStyle>
            <a:lvl1pPr marL="0" indent="0">
              <a:lnSpc>
                <a:spcPct val="95000"/>
              </a:lnSpc>
              <a:spcBef>
                <a:spcPts val="0"/>
              </a:spcBef>
              <a:buNone/>
              <a:defRPr lang="en-US" sz="2000" b="0" kern="1200" dirty="0">
                <a:solidFill>
                  <a:schemeClr val="tx2"/>
                </a:solidFill>
                <a:latin typeface="Times New Roman" panose="02020603050405020304" pitchFamily="18"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2000"/>
              </a:spcBef>
              <a:buFontTx/>
              <a:buNone/>
            </a:pPr>
            <a:r>
              <a:rPr lang="en-US" dirty="0"/>
              <a:t>Click to edit Master text styles</a:t>
            </a:r>
          </a:p>
        </p:txBody>
      </p:sp>
      <p:sp>
        <p:nvSpPr>
          <p:cNvPr id="6" name="Content Placeholder 5"/>
          <p:cNvSpPr>
            <a:spLocks noGrp="1"/>
          </p:cNvSpPr>
          <p:nvPr>
            <p:ph sz="quarter" idx="4"/>
          </p:nvPr>
        </p:nvSpPr>
        <p:spPr>
          <a:xfrm>
            <a:off x="6126480"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972D05C-DCFB-4BB6-B49C-AC126BF3ED2C}" type="datetimeFigureOut">
              <a:rPr lang="en-US" smtClean="0"/>
              <a:pPr/>
              <a:t>9/19/2025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15981615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972D05C-DCFB-4BB6-B49C-AC126BF3ED2C}" type="datetimeFigureOut">
              <a:rPr lang="en-US" smtClean="0"/>
              <a:pPr/>
              <a:t>9/19/2025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8101677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972D05C-DCFB-4BB6-B49C-AC126BF3ED2C}" type="datetimeFigureOut">
              <a:rPr lang="en-US" smtClean="0"/>
              <a:pPr/>
              <a:t>9/19/2025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645120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200400" cy="1600197"/>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4504267" y="685800"/>
            <a:ext cx="6079066" cy="548640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1248" y="2099734"/>
            <a:ext cx="32004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972D05C-DCFB-4BB6-B49C-AC126BF3ED2C}" type="datetimeFigureOut">
              <a:rPr lang="en-US" smtClean="0"/>
              <a:pPr/>
              <a:t>9/19/2025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1628827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5105400"/>
            <a:ext cx="1129284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14400" y="5257800"/>
            <a:ext cx="9982200" cy="914400"/>
          </a:xfrm>
        </p:spPr>
        <p:txBody>
          <a:bodyPr anchor="b">
            <a:normAutofit/>
          </a:bodyPr>
          <a:lstStyle>
            <a:lvl1pPr>
              <a:defRPr sz="2800" b="0">
                <a:solidFill>
                  <a:schemeClr val="bg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11292840" cy="5128923"/>
          </a:xfrm>
          <a:solidFill>
            <a:schemeClr val="accent1"/>
          </a:solidFill>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4400" y="6108589"/>
            <a:ext cx="998220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972D05C-DCFB-4BB6-B49C-AC126BF3ED2C}" type="datetimeFigureOut">
              <a:rPr lang="en-US" smtClean="0"/>
              <a:pPr/>
              <a:t>9/19/2025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9644337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61872" y="365760"/>
            <a:ext cx="9692640" cy="1325562"/>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p:cNvSpPr>
            <a:spLocks noGrp="1"/>
          </p:cNvSpPr>
          <p:nvPr>
            <p:ph type="body" idx="1"/>
          </p:nvPr>
        </p:nvSpPr>
        <p:spPr>
          <a:xfrm>
            <a:off x="1261872" y="1828800"/>
            <a:ext cx="8595360" cy="4351337"/>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rot="16200000">
            <a:off x="10797542" y="998537"/>
            <a:ext cx="1904999" cy="365125"/>
          </a:xfrm>
          <a:prstGeom prst="rect">
            <a:avLst/>
          </a:prstGeom>
        </p:spPr>
        <p:txBody>
          <a:bodyPr vert="horz" lIns="91440" tIns="45720" rIns="91440" bIns="45720" rtlCol="0" anchor="ctr"/>
          <a:lstStyle>
            <a:lvl1pPr algn="r">
              <a:defRPr sz="1050" b="0">
                <a:solidFill>
                  <a:schemeClr val="tx2">
                    <a:lumMod val="20000"/>
                    <a:lumOff val="80000"/>
                  </a:schemeClr>
                </a:solidFill>
                <a:latin typeface="Times New Roman" panose="02020603050405020304" pitchFamily="18" charset="0"/>
              </a:defRPr>
            </a:lvl1pPr>
          </a:lstStyle>
          <a:p>
            <a:fld id="{0972D05C-DCFB-4BB6-B49C-AC126BF3ED2C}" type="datetimeFigureOut">
              <a:rPr lang="en-US" smtClean="0"/>
              <a:pPr/>
              <a:t>9/19/2025</a:t>
            </a:fld>
            <a:endParaRPr lang="en-US" dirty="0"/>
          </a:p>
        </p:txBody>
      </p:sp>
      <p:sp>
        <p:nvSpPr>
          <p:cNvPr id="5" name="Footer Placeholder 4"/>
          <p:cNvSpPr>
            <a:spLocks noGrp="1"/>
          </p:cNvSpPr>
          <p:nvPr>
            <p:ph type="ftr" sz="quarter" idx="3"/>
          </p:nvPr>
        </p:nvSpPr>
        <p:spPr>
          <a:xfrm rot="16200000">
            <a:off x="9959341" y="4046537"/>
            <a:ext cx="3581400" cy="365125"/>
          </a:xfrm>
          <a:prstGeom prst="rect">
            <a:avLst/>
          </a:prstGeom>
        </p:spPr>
        <p:txBody>
          <a:bodyPr vert="horz" lIns="91440" tIns="45720" rIns="91440" bIns="45720" rtlCol="0" anchor="ctr"/>
          <a:lstStyle>
            <a:lvl1pPr algn="l">
              <a:defRPr sz="1050">
                <a:solidFill>
                  <a:schemeClr val="tx2">
                    <a:lumMod val="20000"/>
                    <a:lumOff val="80000"/>
                  </a:schemeClr>
                </a:solidFill>
                <a:latin typeface="Times New Roman" panose="02020603050405020304" pitchFamily="18" charset="0"/>
              </a:defRPr>
            </a:lvl1pPr>
          </a:lstStyle>
          <a:p>
            <a:endParaRPr lang="en-US" dirty="0"/>
          </a:p>
        </p:txBody>
      </p:sp>
      <p:sp>
        <p:nvSpPr>
          <p:cNvPr id="6" name="Slide Number Placeholder 5"/>
          <p:cNvSpPr>
            <a:spLocks noGrp="1"/>
          </p:cNvSpPr>
          <p:nvPr>
            <p:ph type="sldNum" sz="quarter" idx="4"/>
          </p:nvPr>
        </p:nvSpPr>
        <p:spPr>
          <a:xfrm>
            <a:off x="11292840" y="6172200"/>
            <a:ext cx="914400" cy="593725"/>
          </a:xfrm>
          <a:prstGeom prst="rect">
            <a:avLst/>
          </a:prstGeom>
        </p:spPr>
        <p:txBody>
          <a:bodyPr vert="horz" lIns="45720" tIns="45720" rIns="45720" bIns="45720" rtlCol="0" anchor="ctr">
            <a:normAutofit/>
          </a:bodyPr>
          <a:lstStyle>
            <a:lvl1pPr algn="ctr">
              <a:defRPr sz="3600">
                <a:solidFill>
                  <a:schemeClr val="tx2">
                    <a:lumMod val="60000"/>
                    <a:lumOff val="40000"/>
                  </a:schemeClr>
                </a:solidFill>
                <a:latin typeface="Times New Roman" panose="02020603050405020304" pitchFamily="18" charset="0"/>
              </a:defRPr>
            </a:lvl1pPr>
          </a:lstStyle>
          <a:p>
            <a:fld id="{D55C3209-28DC-43DB-92C2-2AB8D1DA00B1}" type="slidenum">
              <a:rPr lang="en-US" smtClean="0"/>
              <a:pPr/>
              <a:t>‹#›</a:t>
            </a:fld>
            <a:endParaRPr lang="en-US" dirty="0"/>
          </a:p>
        </p:txBody>
      </p:sp>
    </p:spTree>
    <p:extLst>
      <p:ext uri="{BB962C8B-B14F-4D97-AF65-F5344CB8AC3E}">
        <p14:creationId xmlns:p14="http://schemas.microsoft.com/office/powerpoint/2010/main" val="3753244356"/>
      </p:ext>
    </p:extLst>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Lst>
  <p:txStyles>
    <p:titleStyle>
      <a:lvl1pPr algn="l" defTabSz="914400" rtl="0" eaLnBrk="1" latinLnBrk="0" hangingPunct="1">
        <a:lnSpc>
          <a:spcPct val="90000"/>
        </a:lnSpc>
        <a:spcBef>
          <a:spcPct val="0"/>
        </a:spcBef>
        <a:buNone/>
        <a:defRPr sz="4400" kern="1200" spc="-50" baseline="0">
          <a:solidFill>
            <a:schemeClr val="tx1"/>
          </a:solidFill>
          <a:latin typeface="Times New Roman" panose="02020603050405020304" pitchFamily="18" charset="0"/>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Times New Roman" panose="02020603050405020304" pitchFamily="18" charset="0"/>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Times New Roman" panose="02020603050405020304" pitchFamily="18" charset="0"/>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hyperlink" Target="https://jamanetwork.com/journals/jama/fullarticle/2790247#jgm220003r4"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28.png"/><Relationship Id="rId7" Type="http://schemas.openxmlformats.org/officeDocument/2006/relationships/hyperlink" Target="https://jamanetwork.com/journals/jama/fullarticle/2790247#jgm220003r4"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13.png"/></Relationships>
</file>

<file path=ppt/slides/_rels/slide33.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30.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40.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80.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41.xml.rels><?xml version="1.0" encoding="UTF-8" standalone="yes"?>
<Relationships xmlns="http://schemas.openxmlformats.org/package/2006/relationships"><Relationship Id="rId3" Type="http://schemas.openxmlformats.org/officeDocument/2006/relationships/image" Target="../media/image390.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4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4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4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4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4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5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5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6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hyperlink" Target="https://www.tripod-statement.org/wp-content/uploads/2020/01/Tripod-Checlist-Prediction-Model-Development.pdf" TargetMode="External"/><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6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twitter.com/andrewheiss/status/1571927445716238336"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7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twitter.com/andrewheiss/status/1571927445716238336"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hyperlink" Target="https://tinyurl.com/mrx32397"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10093" y="2209800"/>
            <a:ext cx="10696107" cy="1894362"/>
          </a:xfrm>
        </p:spPr>
        <p:txBody>
          <a:bodyPr>
            <a:normAutofit/>
          </a:bodyPr>
          <a:lstStyle/>
          <a:p>
            <a:r>
              <a:rPr lang="en-US" dirty="0"/>
              <a:t>Quant Methods for HSR I </a:t>
            </a:r>
          </a:p>
        </p:txBody>
      </p:sp>
      <p:sp>
        <p:nvSpPr>
          <p:cNvPr id="3" name="Subtitle 2"/>
          <p:cNvSpPr>
            <a:spLocks noGrp="1"/>
          </p:cNvSpPr>
          <p:nvPr>
            <p:ph type="subTitle" idx="1"/>
          </p:nvPr>
        </p:nvSpPr>
        <p:spPr>
          <a:xfrm>
            <a:off x="914400" y="4191000"/>
            <a:ext cx="10439400" cy="1981200"/>
          </a:xfrm>
        </p:spPr>
        <p:txBody>
          <a:bodyPr>
            <a:noAutofit/>
          </a:bodyPr>
          <a:lstStyle/>
          <a:p>
            <a:r>
              <a:rPr lang="en-US" sz="2400" dirty="0"/>
              <a:t>Lecture 3: Multivariate OLS Regression</a:t>
            </a:r>
          </a:p>
          <a:p>
            <a:r>
              <a:rPr lang="en-US" sz="2400" dirty="0"/>
              <a:t>September 22, 2025</a:t>
            </a:r>
          </a:p>
          <a:p>
            <a:endParaRPr lang="en-US" sz="2400" dirty="0"/>
          </a:p>
          <a:p>
            <a:r>
              <a:rPr lang="en-US" sz="2400" dirty="0"/>
              <a:t>HAD5744 </a:t>
            </a:r>
            <a:r>
              <a:rPr lang="en-US" sz="2400" dirty="0">
                <a:sym typeface="Symbol" panose="05050102010706020507" pitchFamily="18" charset="2"/>
              </a:rPr>
              <a:t> </a:t>
            </a:r>
            <a:r>
              <a:rPr lang="en-US" sz="2400" dirty="0"/>
              <a:t>Alex Hoagland, Ph.D.</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313D98-ABB6-1246-106E-B4BE3D55667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7226BD8-B5BC-CD43-45D1-A0D543882CDA}"/>
              </a:ext>
            </a:extLst>
          </p:cNvPr>
          <p:cNvSpPr>
            <a:spLocks noGrp="1"/>
          </p:cNvSpPr>
          <p:nvPr>
            <p:ph type="title"/>
          </p:nvPr>
        </p:nvSpPr>
        <p:spPr>
          <a:xfrm>
            <a:off x="609600" y="337392"/>
            <a:ext cx="7269480" cy="624840"/>
          </a:xfrm>
        </p:spPr>
        <p:txBody>
          <a:bodyPr>
            <a:normAutofit fontScale="90000"/>
          </a:bodyPr>
          <a:lstStyle/>
          <a:p>
            <a:r>
              <a:rPr lang="en-US" dirty="0">
                <a:cs typeface="Times New Roman" panose="02020603050405020304" pitchFamily="18" charset="0"/>
              </a:rPr>
              <a:t>Controlling for Variables</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FCCA034-9AA2-173C-CABC-636632A87464}"/>
                  </a:ext>
                </a:extLst>
              </p:cNvPr>
              <p:cNvSpPr>
                <a:spLocks noGrp="1"/>
              </p:cNvSpPr>
              <p:nvPr>
                <p:ph idx="1"/>
              </p:nvPr>
            </p:nvSpPr>
            <p:spPr>
              <a:xfrm>
                <a:off x="1219199" y="1066801"/>
                <a:ext cx="9405791" cy="5141388"/>
              </a:xfrm>
            </p:spPr>
            <p:txBody>
              <a:bodyPr>
                <a:normAutofit/>
              </a:bodyPr>
              <a:lstStyle/>
              <a:p>
                <a:pPr marL="274320" lvl="1" indent="0">
                  <a:buNone/>
                </a:pPr>
                <a14:m>
                  <m:oMathPara xmlns:m="http://schemas.openxmlformats.org/officeDocument/2006/math">
                    <m:oMathParaPr>
                      <m:jc m:val="centerGroup"/>
                    </m:oMathParaPr>
                    <m:oMath xmlns:m="http://schemas.openxmlformats.org/officeDocument/2006/math">
                      <m: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𝑦</m:t>
                      </m:r>
                      <m: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0</m:t>
                          </m:r>
                        </m:sub>
                      </m:sSub>
                      <m: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1</m:t>
                          </m:r>
                        </m:sub>
                      </m:s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𝐷</m:t>
                      </m:r>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2</m:t>
                          </m:r>
                        </m:sub>
                      </m:s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𝑋</m:t>
                      </m:r>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𝜀</m:t>
                      </m:r>
                    </m:oMath>
                  </m:oMathPara>
                </a14:m>
                <a:endParaRPr lang="en-US" sz="2200" b="0" dirty="0">
                  <a:solidFill>
                    <a:schemeClr val="tx1"/>
                  </a:solidFill>
                  <a:latin typeface="Open Sans"/>
                  <a:ea typeface="Open Sans" panose="020B0606030504020204" pitchFamily="34" charset="0"/>
                  <a:cs typeface="Open Sans" panose="020B0606030504020204" pitchFamily="34" charset="0"/>
                </a:endParaRPr>
              </a:p>
              <a:p>
                <a:pPr marL="274320" lvl="1" indent="0">
                  <a:buNone/>
                </a:pPr>
                <a:endParaRPr lang="en-CA" sz="2200" dirty="0">
                  <a:solidFill>
                    <a:schemeClr val="tx1"/>
                  </a:solidFill>
                  <a:latin typeface="Open Sans"/>
                  <a:ea typeface="Open Sans" panose="020B0606030504020204" pitchFamily="34" charset="0"/>
                  <a:cs typeface="Open Sans" panose="020B0606030504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405791" cy="5141388"/>
              </a:xfrm>
              <a:blipFill>
                <a:blip r:embed="rId3"/>
                <a:stretch>
                  <a:fillRect/>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C31D86A5-F3B6-5DC5-A9AA-ACF90055FB4B}"/>
              </a:ext>
            </a:extLst>
          </p:cNvPr>
          <p:cNvPicPr>
            <a:picLocks noChangeAspect="1"/>
          </p:cNvPicPr>
          <p:nvPr/>
        </p:nvPicPr>
        <p:blipFill>
          <a:blip r:embed="rId4"/>
          <a:stretch>
            <a:fillRect/>
          </a:stretch>
        </p:blipFill>
        <p:spPr>
          <a:xfrm>
            <a:off x="609600" y="1041401"/>
            <a:ext cx="8665827" cy="5514617"/>
          </a:xfrm>
          <a:prstGeom prst="rect">
            <a:avLst/>
          </a:prstGeom>
        </p:spPr>
      </p:pic>
      <p:sp>
        <p:nvSpPr>
          <p:cNvPr id="4" name="TextBox 3">
            <a:extLst>
              <a:ext uri="{FF2B5EF4-FFF2-40B4-BE49-F238E27FC236}">
                <a16:creationId xmlns:a16="http://schemas.microsoft.com/office/drawing/2014/main" id="{1E395BB4-7E74-C81F-8CD2-5F88D6B9D616}"/>
              </a:ext>
            </a:extLst>
          </p:cNvPr>
          <p:cNvSpPr txBox="1"/>
          <p:nvPr/>
        </p:nvSpPr>
        <p:spPr>
          <a:xfrm>
            <a:off x="6705600" y="2057400"/>
            <a:ext cx="4311542" cy="1200329"/>
          </a:xfrm>
          <a:prstGeom prst="rect">
            <a:avLst/>
          </a:prstGeom>
          <a:solidFill>
            <a:schemeClr val="accent5">
              <a:lumMod val="40000"/>
              <a:lumOff val="60000"/>
            </a:schemeClr>
          </a:solidFill>
          <a:ln>
            <a:solidFill>
              <a:schemeClr val="accent5">
                <a:lumMod val="75000"/>
              </a:schemeClr>
            </a:solidFill>
          </a:ln>
        </p:spPr>
        <p:txBody>
          <a:bodyPr wrap="square" rtlCol="0">
            <a:spAutoFit/>
          </a:bodyPr>
          <a:lstStyle/>
          <a:p>
            <a:r>
              <a:rPr lang="en-US" sz="2400" b="1" dirty="0">
                <a:solidFill>
                  <a:schemeClr val="accent2">
                    <a:lumMod val="75000"/>
                  </a:schemeClr>
                </a:solidFill>
              </a:rPr>
              <a:t>How would income pose an open backdoor to this question?  </a:t>
            </a:r>
          </a:p>
        </p:txBody>
      </p:sp>
    </p:spTree>
    <p:extLst>
      <p:ext uri="{BB962C8B-B14F-4D97-AF65-F5344CB8AC3E}">
        <p14:creationId xmlns:p14="http://schemas.microsoft.com/office/powerpoint/2010/main" val="17100728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99" y="337392"/>
            <a:ext cx="9764321" cy="624840"/>
          </a:xfrm>
        </p:spPr>
        <p:txBody>
          <a:bodyPr>
            <a:normAutofit fontScale="90000"/>
          </a:bodyPr>
          <a:lstStyle/>
          <a:p>
            <a:r>
              <a:rPr lang="en-US" dirty="0">
                <a:cs typeface="Times New Roman" panose="02020603050405020304" pitchFamily="18" charset="0"/>
              </a:rPr>
              <a:t>Controlling for Income </a:t>
            </a:r>
            <a:endParaRPr lang="en-US" dirty="0">
              <a:latin typeface="Times New Roman" panose="02020603050405020304" pitchFamily="18" charset="0"/>
              <a:cs typeface="Times New Roman" panose="02020603050405020304" pitchFamily="18" charset="0"/>
            </a:endParaRPr>
          </a:p>
        </p:txBody>
      </p:sp>
      <p:sp>
        <p:nvSpPr>
          <p:cNvPr id="12" name="Content Placeholder 11">
            <a:extLst>
              <a:ext uri="{FF2B5EF4-FFF2-40B4-BE49-F238E27FC236}">
                <a16:creationId xmlns:a16="http://schemas.microsoft.com/office/drawing/2014/main" id="{36CC19E5-45DB-FDEC-2F59-8DB3F0284821}"/>
              </a:ext>
            </a:extLst>
          </p:cNvPr>
          <p:cNvSpPr>
            <a:spLocks noGrp="1"/>
          </p:cNvSpPr>
          <p:nvPr>
            <p:ph idx="1"/>
          </p:nvPr>
        </p:nvSpPr>
        <p:spPr/>
        <p:txBody>
          <a:bodyPr/>
          <a:lstStyle/>
          <a:p>
            <a:endParaRPr lang="en-US"/>
          </a:p>
        </p:txBody>
      </p:sp>
      <p:pic>
        <p:nvPicPr>
          <p:cNvPr id="16" name="Picture 15">
            <a:extLst>
              <a:ext uri="{FF2B5EF4-FFF2-40B4-BE49-F238E27FC236}">
                <a16:creationId xmlns:a16="http://schemas.microsoft.com/office/drawing/2014/main" id="{87894226-6C3C-6D2A-495B-CBCB4D6CF81D}"/>
              </a:ext>
            </a:extLst>
          </p:cNvPr>
          <p:cNvPicPr>
            <a:picLocks noChangeAspect="1"/>
          </p:cNvPicPr>
          <p:nvPr/>
        </p:nvPicPr>
        <p:blipFill>
          <a:blip r:embed="rId3"/>
          <a:stretch>
            <a:fillRect/>
          </a:stretch>
        </p:blipFill>
        <p:spPr>
          <a:xfrm>
            <a:off x="381000" y="981243"/>
            <a:ext cx="8725575" cy="5539365"/>
          </a:xfrm>
          <a:prstGeom prst="rect">
            <a:avLst/>
          </a:prstGeom>
        </p:spPr>
      </p:pic>
    </p:spTree>
    <p:extLst>
      <p:ext uri="{BB962C8B-B14F-4D97-AF65-F5344CB8AC3E}">
        <p14:creationId xmlns:p14="http://schemas.microsoft.com/office/powerpoint/2010/main" val="33803933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7E9E08-2EDA-2CFB-AD7C-F56CCD48A8E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5AC04D7-EAFF-1780-1DCC-DBE4FCC51809}"/>
              </a:ext>
            </a:extLst>
          </p:cNvPr>
          <p:cNvSpPr>
            <a:spLocks noGrp="1"/>
          </p:cNvSpPr>
          <p:nvPr>
            <p:ph type="title"/>
          </p:nvPr>
        </p:nvSpPr>
        <p:spPr>
          <a:xfrm>
            <a:off x="609599" y="337392"/>
            <a:ext cx="9764321" cy="624840"/>
          </a:xfrm>
        </p:spPr>
        <p:txBody>
          <a:bodyPr>
            <a:normAutofit fontScale="90000"/>
          </a:bodyPr>
          <a:lstStyle/>
          <a:p>
            <a:r>
              <a:rPr lang="en-US" dirty="0">
                <a:cs typeface="Times New Roman" panose="02020603050405020304" pitchFamily="18" charset="0"/>
              </a:rPr>
              <a:t>Controlling for Income </a:t>
            </a:r>
            <a:endParaRPr lang="en-US" dirty="0">
              <a:latin typeface="Times New Roman" panose="02020603050405020304" pitchFamily="18" charset="0"/>
              <a:cs typeface="Times New Roman" panose="02020603050405020304" pitchFamily="18" charset="0"/>
            </a:endParaRPr>
          </a:p>
        </p:txBody>
      </p:sp>
      <p:sp>
        <p:nvSpPr>
          <p:cNvPr id="12" name="Content Placeholder 11">
            <a:extLst>
              <a:ext uri="{FF2B5EF4-FFF2-40B4-BE49-F238E27FC236}">
                <a16:creationId xmlns:a16="http://schemas.microsoft.com/office/drawing/2014/main" id="{B0B1CD68-7D16-E9D0-5429-7D309D183455}"/>
              </a:ext>
            </a:extLst>
          </p:cNvPr>
          <p:cNvSpPr>
            <a:spLocks noGrp="1"/>
          </p:cNvSpPr>
          <p:nvPr>
            <p:ph idx="1"/>
          </p:nvPr>
        </p:nvSpPr>
        <p:spPr/>
        <p:txBody>
          <a:bodyPr/>
          <a:lstStyle/>
          <a:p>
            <a:endParaRPr lang="en-US"/>
          </a:p>
        </p:txBody>
      </p:sp>
      <p:pic>
        <p:nvPicPr>
          <p:cNvPr id="16" name="Picture 15">
            <a:extLst>
              <a:ext uri="{FF2B5EF4-FFF2-40B4-BE49-F238E27FC236}">
                <a16:creationId xmlns:a16="http://schemas.microsoft.com/office/drawing/2014/main" id="{74FABC71-48E8-91C6-6A57-69AC8C756C2A}"/>
              </a:ext>
            </a:extLst>
          </p:cNvPr>
          <p:cNvPicPr>
            <a:picLocks noChangeAspect="1"/>
          </p:cNvPicPr>
          <p:nvPr/>
        </p:nvPicPr>
        <p:blipFill>
          <a:blip r:embed="rId3"/>
          <a:stretch>
            <a:fillRect/>
          </a:stretch>
        </p:blipFill>
        <p:spPr>
          <a:xfrm>
            <a:off x="381000" y="981243"/>
            <a:ext cx="8725575" cy="5539365"/>
          </a:xfrm>
          <a:prstGeom prst="rect">
            <a:avLst/>
          </a:prstGeom>
        </p:spPr>
      </p:pic>
      <p:sp>
        <p:nvSpPr>
          <p:cNvPr id="3" name="TextBox 2">
            <a:extLst>
              <a:ext uri="{FF2B5EF4-FFF2-40B4-BE49-F238E27FC236}">
                <a16:creationId xmlns:a16="http://schemas.microsoft.com/office/drawing/2014/main" id="{FDE1EB86-4FEF-0E32-A332-34005A770392}"/>
              </a:ext>
            </a:extLst>
          </p:cNvPr>
          <p:cNvSpPr txBox="1"/>
          <p:nvPr/>
        </p:nvSpPr>
        <p:spPr>
          <a:xfrm>
            <a:off x="8120251" y="3761516"/>
            <a:ext cx="3016142" cy="1200329"/>
          </a:xfrm>
          <a:prstGeom prst="rect">
            <a:avLst/>
          </a:prstGeom>
          <a:solidFill>
            <a:schemeClr val="accent5">
              <a:lumMod val="40000"/>
              <a:lumOff val="60000"/>
            </a:schemeClr>
          </a:solidFill>
          <a:ln>
            <a:solidFill>
              <a:schemeClr val="accent5">
                <a:lumMod val="75000"/>
              </a:schemeClr>
            </a:solidFill>
          </a:ln>
        </p:spPr>
        <p:txBody>
          <a:bodyPr wrap="square" rtlCol="0">
            <a:spAutoFit/>
          </a:bodyPr>
          <a:lstStyle/>
          <a:p>
            <a:r>
              <a:rPr lang="en-US" b="1" dirty="0">
                <a:solidFill>
                  <a:schemeClr val="accent2">
                    <a:lumMod val="75000"/>
                  </a:schemeClr>
                </a:solidFill>
              </a:rPr>
              <a:t>Controlling for education removes this linear trend, leaving only the residuals</a:t>
            </a:r>
          </a:p>
        </p:txBody>
      </p:sp>
    </p:spTree>
    <p:extLst>
      <p:ext uri="{BB962C8B-B14F-4D97-AF65-F5344CB8AC3E}">
        <p14:creationId xmlns:p14="http://schemas.microsoft.com/office/powerpoint/2010/main" val="14525878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7269480" cy="624840"/>
          </a:xfrm>
        </p:spPr>
        <p:txBody>
          <a:bodyPr>
            <a:normAutofit fontScale="90000"/>
          </a:bodyPr>
          <a:lstStyle/>
          <a:p>
            <a:r>
              <a:rPr lang="en-US" dirty="0">
                <a:cs typeface="Times New Roman" panose="02020603050405020304" pitchFamily="18" charset="0"/>
              </a:rPr>
              <a:t>“</a:t>
            </a:r>
            <a:r>
              <a:rPr lang="en-US" dirty="0" err="1">
                <a:cs typeface="Times New Roman" panose="02020603050405020304" pitchFamily="18" charset="0"/>
              </a:rPr>
              <a:t>Partialling</a:t>
            </a:r>
            <a:r>
              <a:rPr lang="en-US" dirty="0">
                <a:cs typeface="Times New Roman" panose="02020603050405020304" pitchFamily="18" charset="0"/>
              </a:rPr>
              <a:t>” out Income</a:t>
            </a:r>
            <a:endParaRPr lang="en-US" dirty="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F87E3D3F-7D9D-4218-B38A-FF8F9D278CCC}"/>
              </a:ext>
            </a:extLst>
          </p:cNvPr>
          <p:cNvSpPr txBox="1"/>
          <p:nvPr/>
        </p:nvSpPr>
        <p:spPr>
          <a:xfrm>
            <a:off x="2286000" y="1519864"/>
            <a:ext cx="1600200" cy="842336"/>
          </a:xfrm>
          <a:prstGeom prst="rect">
            <a:avLst/>
          </a:prstGeom>
          <a:solidFill>
            <a:schemeClr val="bg1"/>
          </a:solidFill>
        </p:spPr>
        <p:txBody>
          <a:bodyPr wrap="square" rtlCol="0">
            <a:spAutoFit/>
          </a:bodyPr>
          <a:lstStyle/>
          <a:p>
            <a:endParaRPr lang="en-US" dirty="0"/>
          </a:p>
        </p:txBody>
      </p:sp>
      <p:pic>
        <p:nvPicPr>
          <p:cNvPr id="1026" name="Picture 2" descr="fwl">
            <a:extLst>
              <a:ext uri="{FF2B5EF4-FFF2-40B4-BE49-F238E27FC236}">
                <a16:creationId xmlns:a16="http://schemas.microsoft.com/office/drawing/2014/main" id="{449F3BA6-2B62-48F7-A615-30F8E4973A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000" y="1005305"/>
            <a:ext cx="9144000" cy="5486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59698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a:xfrm>
                <a:off x="609600" y="337392"/>
                <a:ext cx="7269480" cy="624840"/>
              </a:xfrm>
            </p:spPr>
            <p:txBody>
              <a:bodyPr>
                <a:normAutofit fontScale="90000"/>
              </a:bodyPr>
              <a:lstStyle/>
              <a:p>
                <a:r>
                  <a:rPr lang="en-US" dirty="0">
                    <a:cs typeface="Times New Roman" panose="02020603050405020304" pitchFamily="18" charset="0"/>
                  </a:rPr>
                  <a:t>FWL: Residual </a:t>
                </a:r>
                <a14:m>
                  <m:oMath xmlns:m="http://schemas.openxmlformats.org/officeDocument/2006/math">
                    <m:r>
                      <a:rPr lang="en-US" b="0" i="1" smtClean="0">
                        <a:latin typeface="Cambria Math" panose="02040503050406030204" pitchFamily="18" charset="0"/>
                        <a:cs typeface="Times New Roman" panose="02020603050405020304" pitchFamily="18" charset="0"/>
                      </a:rPr>
                      <m:t>𝑌𝑠</m:t>
                    </m:r>
                  </m:oMath>
                </a14:m>
                <a:r>
                  <a:rPr lang="en-US" dirty="0">
                    <a:cs typeface="Times New Roman" panose="02020603050405020304" pitchFamily="18" charset="0"/>
                  </a:rPr>
                  <a:t> on Residual </a:t>
                </a:r>
                <a14:m>
                  <m:oMath xmlns:m="http://schemas.openxmlformats.org/officeDocument/2006/math">
                    <m:r>
                      <a:rPr lang="en-US" b="0" i="1" smtClean="0">
                        <a:latin typeface="Cambria Math" panose="02040503050406030204" pitchFamily="18" charset="0"/>
                        <a:cs typeface="Times New Roman" panose="02020603050405020304" pitchFamily="18" charset="0"/>
                      </a:rPr>
                      <m:t>𝐷𝑠</m:t>
                    </m:r>
                  </m:oMath>
                </a14:m>
                <a:endParaRPr lang="en-US" dirty="0">
                  <a:latin typeface="Times New Roman" panose="02020603050405020304" pitchFamily="18" charset="0"/>
                  <a:cs typeface="Times New Roman" panose="02020603050405020304" pitchFamily="18" charset="0"/>
                </a:endParaRPr>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609600" y="337392"/>
                <a:ext cx="7269480" cy="624840"/>
              </a:xfrm>
              <a:blipFill>
                <a:blip r:embed="rId3"/>
                <a:stretch>
                  <a:fillRect l="-2934" t="-29126" b="-41748"/>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F87E3D3F-7D9D-4218-B38A-FF8F9D278CCC}"/>
              </a:ext>
            </a:extLst>
          </p:cNvPr>
          <p:cNvSpPr txBox="1"/>
          <p:nvPr/>
        </p:nvSpPr>
        <p:spPr>
          <a:xfrm>
            <a:off x="2286000" y="1519864"/>
            <a:ext cx="1600200" cy="842336"/>
          </a:xfrm>
          <a:prstGeom prst="rect">
            <a:avLst/>
          </a:prstGeom>
          <a:solidFill>
            <a:schemeClr val="bg1"/>
          </a:solidFill>
        </p:spPr>
        <p:txBody>
          <a:bodyPr wrap="square" rtlCol="0">
            <a:spAutoFit/>
          </a:bodyPr>
          <a:lstStyle/>
          <a:p>
            <a:endParaRPr lang="en-US" dirty="0"/>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DCB2FA67-7FB9-4522-8856-77EC1EBC7712}"/>
                  </a:ext>
                </a:extLst>
              </p:cNvPr>
              <p:cNvSpPr txBox="1"/>
              <p:nvPr/>
            </p:nvSpPr>
            <p:spPr>
              <a:xfrm>
                <a:off x="762000" y="962232"/>
                <a:ext cx="9677400" cy="1754326"/>
              </a:xfrm>
              <a:prstGeom prst="rect">
                <a:avLst/>
              </a:prstGeom>
              <a:noFill/>
            </p:spPr>
            <p:txBody>
              <a:bodyPr wrap="square" rtlCol="0">
                <a:spAutoFit/>
              </a:bodyPr>
              <a:lstStyle/>
              <a:p>
                <a:r>
                  <a:rPr lang="en-US" dirty="0"/>
                  <a:t>Hence, FWL eliminates </a:t>
                </a:r>
                <a14:m>
                  <m:oMath xmlns:m="http://schemas.openxmlformats.org/officeDocument/2006/math">
                    <m:r>
                      <a:rPr lang="en-US" b="0" i="1" smtClean="0">
                        <a:latin typeface="Cambria Math" panose="02040503050406030204" pitchFamily="18" charset="0"/>
                      </a:rPr>
                      <m:t>𝔼</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𝐷</m:t>
                        </m:r>
                      </m:e>
                      <m:e>
                        <m:r>
                          <a:rPr lang="en-US" b="0" i="1" smtClean="0">
                            <a:latin typeface="Cambria Math" panose="02040503050406030204" pitchFamily="18" charset="0"/>
                          </a:rPr>
                          <m:t>𝑋</m:t>
                        </m:r>
                      </m:e>
                    </m:d>
                  </m:oMath>
                </a14:m>
                <a:r>
                  <a:rPr lang="en-US" dirty="0"/>
                  <a:t> and </a:t>
                </a:r>
                <a14:m>
                  <m:oMath xmlns:m="http://schemas.openxmlformats.org/officeDocument/2006/math">
                    <m:r>
                      <a:rPr lang="en-US" b="0" i="1" smtClean="0">
                        <a:latin typeface="Cambria Math" panose="02040503050406030204" pitchFamily="18" charset="0"/>
                      </a:rPr>
                      <m:t>𝔼</m:t>
                    </m:r>
                    <m:r>
                      <a:rPr lang="en-US" b="0" i="1" smtClean="0">
                        <a:latin typeface="Cambria Math" panose="02040503050406030204" pitchFamily="18" charset="0"/>
                      </a:rPr>
                      <m:t>[</m:t>
                    </m:r>
                    <m:r>
                      <a:rPr lang="en-US" b="0" i="1" smtClean="0">
                        <a:latin typeface="Cambria Math" panose="02040503050406030204" pitchFamily="18" charset="0"/>
                      </a:rPr>
                      <m:t>𝑌</m:t>
                    </m:r>
                    <m:r>
                      <a:rPr lang="en-US" b="0" i="1" smtClean="0">
                        <a:latin typeface="Cambria Math" panose="02040503050406030204" pitchFamily="18" charset="0"/>
                      </a:rPr>
                      <m:t>|</m:t>
                    </m:r>
                    <m:r>
                      <a:rPr lang="en-US" b="0" i="1" smtClean="0">
                        <a:latin typeface="Cambria Math" panose="02040503050406030204" pitchFamily="18" charset="0"/>
                      </a:rPr>
                      <m:t>𝑋</m:t>
                    </m:r>
                  </m:oMath>
                </a14:m>
                <a:r>
                  <a:rPr lang="en-US" dirty="0"/>
                  <a:t>] in order to isolate </a:t>
                </a:r>
                <a14:m>
                  <m:oMath xmlns:m="http://schemas.openxmlformats.org/officeDocument/2006/math">
                    <m:r>
                      <a:rPr lang="en-US" b="0" i="1" smtClean="0">
                        <a:latin typeface="Cambria Math" panose="02040503050406030204" pitchFamily="18" charset="0"/>
                      </a:rPr>
                      <m:t>𝔼</m:t>
                    </m:r>
                    <m:r>
                      <a:rPr lang="en-US" b="0" i="1" smtClean="0">
                        <a:latin typeface="Cambria Math" panose="02040503050406030204" pitchFamily="18" charset="0"/>
                      </a:rPr>
                      <m:t>[</m:t>
                    </m:r>
                    <m:r>
                      <a:rPr lang="en-US" b="0" i="1" smtClean="0">
                        <a:latin typeface="Cambria Math" panose="02040503050406030204" pitchFamily="18" charset="0"/>
                      </a:rPr>
                      <m:t>𝑌</m:t>
                    </m:r>
                    <m:r>
                      <a:rPr lang="en-US" b="0" i="1" smtClean="0">
                        <a:latin typeface="Cambria Math" panose="02040503050406030204" pitchFamily="18" charset="0"/>
                      </a:rPr>
                      <m:t>|</m:t>
                    </m:r>
                    <m:r>
                      <a:rPr lang="en-US" b="0" i="1" smtClean="0">
                        <a:latin typeface="Cambria Math" panose="02040503050406030204" pitchFamily="18" charset="0"/>
                      </a:rPr>
                      <m:t>𝐷</m:t>
                    </m:r>
                    <m:r>
                      <a:rPr lang="en-US" b="0" i="1" smtClean="0">
                        <a:latin typeface="Cambria Math" panose="02040503050406030204" pitchFamily="18" charset="0"/>
                      </a:rPr>
                      <m:t>]</m:t>
                    </m:r>
                  </m:oMath>
                </a14:m>
                <a:r>
                  <a:rPr lang="en-US" dirty="0"/>
                  <a:t> when </a:t>
                </a:r>
                <a14:m>
                  <m:oMath xmlns:m="http://schemas.openxmlformats.org/officeDocument/2006/math">
                    <m:r>
                      <a:rPr lang="en-US" b="0" i="1" smtClean="0">
                        <a:latin typeface="Cambria Math" panose="02040503050406030204" pitchFamily="18" charset="0"/>
                      </a:rPr>
                      <m:t>𝑋</m:t>
                    </m:r>
                  </m:oMath>
                </a14:m>
                <a:r>
                  <a:rPr lang="en-US" dirty="0"/>
                  <a:t> is known:</a:t>
                </a:r>
              </a:p>
              <a:p>
                <a:pPr marL="342900" indent="-342900">
                  <a:buFont typeface="+mj-lt"/>
                  <a:buAutoNum type="arabicPeriod"/>
                </a:pPr>
                <a:r>
                  <a:rPr lang="en-US" dirty="0"/>
                  <a:t>Obtain </a:t>
                </a:r>
                <a14:m>
                  <m:oMath xmlns:m="http://schemas.openxmlformats.org/officeDocument/2006/math">
                    <m:r>
                      <a:rPr lang="en-US" b="0" i="1" smtClean="0">
                        <a:latin typeface="Cambria Math" panose="02040503050406030204" pitchFamily="18" charset="0"/>
                      </a:rPr>
                      <m:t>𝔼</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𝑌</m:t>
                        </m:r>
                      </m:e>
                      <m:e>
                        <m:r>
                          <a:rPr lang="en-US" b="0" i="1" smtClean="0">
                            <a:latin typeface="Cambria Math" panose="02040503050406030204" pitchFamily="18" charset="0"/>
                          </a:rPr>
                          <m:t>𝑋</m:t>
                        </m:r>
                      </m:e>
                    </m:d>
                  </m:oMath>
                </a14:m>
                <a:endParaRPr lang="en-US" b="0" dirty="0"/>
              </a:p>
              <a:p>
                <a:pPr marL="342900" indent="-342900">
                  <a:buFont typeface="+mj-lt"/>
                  <a:buAutoNum type="arabicPeriod"/>
                </a:pPr>
                <a:r>
                  <a:rPr lang="en-US" dirty="0"/>
                  <a:t>Subtract (1) out from </a:t>
                </a:r>
                <a14:m>
                  <m:oMath xmlns:m="http://schemas.openxmlformats.org/officeDocument/2006/math">
                    <m:r>
                      <a:rPr lang="en-US" b="0" i="1" smtClean="0">
                        <a:latin typeface="Cambria Math" panose="02040503050406030204" pitchFamily="18" charset="0"/>
                      </a:rPr>
                      <m:t>𝑌</m:t>
                    </m:r>
                    <m:r>
                      <a:rPr lang="en-US" b="0" i="1" smtClean="0">
                        <a:latin typeface="Cambria Math" panose="02040503050406030204" pitchFamily="18" charset="0"/>
                      </a:rPr>
                      <m:t> </m:t>
                    </m:r>
                  </m:oMath>
                </a14:m>
                <a:r>
                  <a:rPr lang="en-US" dirty="0"/>
                  <a:t>in order to get residuals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𝑌</m:t>
                        </m:r>
                      </m:e>
                      <m:sup>
                        <m:r>
                          <a:rPr lang="en-US" b="0" i="1" smtClean="0">
                            <a:latin typeface="Cambria Math" panose="02040503050406030204" pitchFamily="18" charset="0"/>
                          </a:rPr>
                          <m:t>𝑅</m:t>
                        </m:r>
                      </m:sup>
                    </m:sSup>
                  </m:oMath>
                </a14:m>
                <a:endParaRPr lang="en-US" dirty="0"/>
              </a:p>
              <a:p>
                <a:pPr marL="342900" indent="-342900">
                  <a:buFont typeface="+mj-lt"/>
                  <a:buAutoNum type="arabicPeriod"/>
                </a:pPr>
                <a:r>
                  <a:rPr lang="en-US" dirty="0"/>
                  <a:t>Obtain </a:t>
                </a:r>
                <a14:m>
                  <m:oMath xmlns:m="http://schemas.openxmlformats.org/officeDocument/2006/math">
                    <m:r>
                      <a:rPr lang="en-US" b="0" i="1" smtClean="0">
                        <a:latin typeface="Cambria Math" panose="02040503050406030204" pitchFamily="18" charset="0"/>
                      </a:rPr>
                      <m:t>𝔼</m:t>
                    </m:r>
                    <m:r>
                      <a:rPr lang="en-US" b="0" i="1" smtClean="0">
                        <a:latin typeface="Cambria Math" panose="02040503050406030204" pitchFamily="18" charset="0"/>
                      </a:rPr>
                      <m:t>[</m:t>
                    </m:r>
                    <m:r>
                      <a:rPr lang="en-US" b="0" i="1" smtClean="0">
                        <a:latin typeface="Cambria Math" panose="02040503050406030204" pitchFamily="18" charset="0"/>
                      </a:rPr>
                      <m:t>𝐷</m:t>
                    </m:r>
                    <m:r>
                      <a:rPr lang="en-US" b="0" i="1" smtClean="0">
                        <a:latin typeface="Cambria Math" panose="02040503050406030204" pitchFamily="18" charset="0"/>
                      </a:rPr>
                      <m:t>|</m:t>
                    </m:r>
                    <m:r>
                      <a:rPr lang="en-US" b="0" i="1" smtClean="0">
                        <a:latin typeface="Cambria Math" panose="02040503050406030204" pitchFamily="18" charset="0"/>
                      </a:rPr>
                      <m:t>𝑋</m:t>
                    </m:r>
                    <m:r>
                      <a:rPr lang="en-US" b="0" i="1" smtClean="0">
                        <a:latin typeface="Cambria Math" panose="02040503050406030204" pitchFamily="18" charset="0"/>
                      </a:rPr>
                      <m:t>]</m:t>
                    </m:r>
                  </m:oMath>
                </a14:m>
                <a:endParaRPr lang="en-US" dirty="0"/>
              </a:p>
              <a:p>
                <a:pPr marL="342900" indent="-342900">
                  <a:buFont typeface="+mj-lt"/>
                  <a:buAutoNum type="arabicPeriod"/>
                </a:pPr>
                <a:r>
                  <a:rPr lang="en-US" dirty="0"/>
                  <a:t>Subtract (3) out from </a:t>
                </a:r>
                <a14:m>
                  <m:oMath xmlns:m="http://schemas.openxmlformats.org/officeDocument/2006/math">
                    <m:r>
                      <a:rPr lang="en-US" b="0" i="1" smtClean="0">
                        <a:latin typeface="Cambria Math" panose="02040503050406030204" pitchFamily="18" charset="0"/>
                      </a:rPr>
                      <m:t>𝐷</m:t>
                    </m:r>
                  </m:oMath>
                </a14:m>
                <a:r>
                  <a:rPr lang="en-US" dirty="0"/>
                  <a:t> in order to get residuals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𝐷</m:t>
                        </m:r>
                      </m:e>
                      <m:sup>
                        <m:r>
                          <a:rPr lang="en-US" b="0" i="1" smtClean="0">
                            <a:latin typeface="Cambria Math" panose="02040503050406030204" pitchFamily="18" charset="0"/>
                          </a:rPr>
                          <m:t>𝑅</m:t>
                        </m:r>
                      </m:sup>
                    </m:sSup>
                  </m:oMath>
                </a14:m>
                <a:endParaRPr lang="en-US" b="0" dirty="0"/>
              </a:p>
              <a:p>
                <a:pPr marL="342900" indent="-342900">
                  <a:buFont typeface="+mj-lt"/>
                  <a:buAutoNum type="arabicPeriod"/>
                </a:pPr>
                <a:r>
                  <a:rPr lang="en-US" dirty="0"/>
                  <a:t>Describe the relationship between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𝑌</m:t>
                        </m:r>
                      </m:e>
                      <m:sup>
                        <m:r>
                          <a:rPr lang="en-US" b="0" i="1" smtClean="0">
                            <a:latin typeface="Cambria Math" panose="02040503050406030204" pitchFamily="18" charset="0"/>
                          </a:rPr>
                          <m:t>𝑅</m:t>
                        </m:r>
                      </m:sup>
                    </m:sSup>
                  </m:oMath>
                </a14:m>
                <a:r>
                  <a:rPr lang="en-US" dirty="0"/>
                  <a:t> and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𝐷</m:t>
                        </m:r>
                      </m:e>
                      <m:sup>
                        <m:r>
                          <a:rPr lang="en-US" b="0" i="1" smtClean="0">
                            <a:latin typeface="Cambria Math" panose="02040503050406030204" pitchFamily="18" charset="0"/>
                          </a:rPr>
                          <m:t>𝑅</m:t>
                        </m:r>
                      </m:sup>
                    </m:sSup>
                  </m:oMath>
                </a14:m>
                <a:endParaRPr lang="en-US" dirty="0"/>
              </a:p>
            </p:txBody>
          </p:sp>
        </mc:Choice>
        <mc:Fallback xmlns="">
          <p:sp>
            <p:nvSpPr>
              <p:cNvPr id="3" name="TextBox 2">
                <a:extLst>
                  <a:ext uri="{FF2B5EF4-FFF2-40B4-BE49-F238E27FC236}">
                    <a16:creationId xmlns:a16="http://schemas.microsoft.com/office/drawing/2014/main" id="{DCB2FA67-7FB9-4522-8856-77EC1EBC7712}"/>
                  </a:ext>
                </a:extLst>
              </p:cNvPr>
              <p:cNvSpPr txBox="1">
                <a:spLocks noRot="1" noChangeAspect="1" noMove="1" noResize="1" noEditPoints="1" noAdjustHandles="1" noChangeArrowheads="1" noChangeShapeType="1" noTextEdit="1"/>
              </p:cNvSpPr>
              <p:nvPr/>
            </p:nvSpPr>
            <p:spPr>
              <a:xfrm>
                <a:off x="762000" y="962232"/>
                <a:ext cx="9677400" cy="1754326"/>
              </a:xfrm>
              <a:prstGeom prst="rect">
                <a:avLst/>
              </a:prstGeom>
              <a:blipFill>
                <a:blip r:embed="rId4"/>
                <a:stretch>
                  <a:fillRect l="-504" t="-2083" b="-4514"/>
                </a:stretch>
              </a:blipFill>
            </p:spPr>
            <p:txBody>
              <a:bodyPr/>
              <a:lstStyle/>
              <a:p>
                <a:r>
                  <a:rPr lang="en-US">
                    <a:noFill/>
                  </a:rPr>
                  <a:t> </a:t>
                </a:r>
              </a:p>
            </p:txBody>
          </p:sp>
        </mc:Fallback>
      </mc:AlternateContent>
      <p:pic>
        <p:nvPicPr>
          <p:cNvPr id="13" name="Picture 2" descr="RStudio - RStudio">
            <a:extLst>
              <a:ext uri="{FF2B5EF4-FFF2-40B4-BE49-F238E27FC236}">
                <a16:creationId xmlns:a16="http://schemas.microsoft.com/office/drawing/2014/main" id="{A97F3669-B188-40FA-AE0B-DE97D405DA5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27629" y="5209968"/>
            <a:ext cx="1371600" cy="13716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4CEC080D-E899-16ED-EA6C-38CFCC4B851B}"/>
              </a:ext>
            </a:extLst>
          </p:cNvPr>
          <p:cNvPicPr>
            <a:picLocks noChangeAspect="1"/>
          </p:cNvPicPr>
          <p:nvPr/>
        </p:nvPicPr>
        <p:blipFill>
          <a:blip r:embed="rId6"/>
          <a:stretch>
            <a:fillRect/>
          </a:stretch>
        </p:blipFill>
        <p:spPr>
          <a:xfrm>
            <a:off x="1752600" y="2640432"/>
            <a:ext cx="5994675" cy="3966536"/>
          </a:xfrm>
          <a:prstGeom prst="rect">
            <a:avLst/>
          </a:prstGeom>
        </p:spPr>
      </p:pic>
    </p:spTree>
    <p:extLst>
      <p:ext uri="{BB962C8B-B14F-4D97-AF65-F5344CB8AC3E}">
        <p14:creationId xmlns:p14="http://schemas.microsoft.com/office/powerpoint/2010/main" val="13813106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77400" cy="624840"/>
          </a:xfrm>
        </p:spPr>
        <p:txBody>
          <a:bodyPr>
            <a:normAutofit fontScale="90000"/>
          </a:bodyPr>
          <a:lstStyle/>
          <a:p>
            <a:r>
              <a:rPr lang="en-US" dirty="0">
                <a:cs typeface="Times New Roman" panose="02020603050405020304" pitchFamily="18" charset="0"/>
              </a:rPr>
              <a:t>How does multivariate regression work?</a:t>
            </a:r>
            <a:endParaRPr lang="en-US" dirty="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F87E3D3F-7D9D-4218-B38A-FF8F9D278CCC}"/>
              </a:ext>
            </a:extLst>
          </p:cNvPr>
          <p:cNvSpPr txBox="1"/>
          <p:nvPr/>
        </p:nvSpPr>
        <p:spPr>
          <a:xfrm>
            <a:off x="2286000" y="1519864"/>
            <a:ext cx="1600200" cy="842336"/>
          </a:xfrm>
          <a:prstGeom prst="rect">
            <a:avLst/>
          </a:prstGeom>
          <a:solidFill>
            <a:schemeClr val="bg1"/>
          </a:solidFill>
        </p:spPr>
        <p:txBody>
          <a:bodyPr wrap="square" rtlCol="0">
            <a:spAutoFit/>
          </a:bodyPr>
          <a:lstStyle/>
          <a:p>
            <a:endParaRPr lang="en-US" dirty="0"/>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DCB2FA67-7FB9-4522-8856-77EC1EBC7712}"/>
                  </a:ext>
                </a:extLst>
              </p:cNvPr>
              <p:cNvSpPr txBox="1"/>
              <p:nvPr/>
            </p:nvSpPr>
            <p:spPr>
              <a:xfrm>
                <a:off x="762000" y="962232"/>
                <a:ext cx="9677400" cy="3071931"/>
              </a:xfrm>
              <a:prstGeom prst="rect">
                <a:avLst/>
              </a:prstGeom>
              <a:noFill/>
            </p:spPr>
            <p:txBody>
              <a:bodyPr wrap="square" rtlCol="0">
                <a:spAutoFit/>
              </a:bodyPr>
              <a:lstStyle/>
              <a:p>
                <a:r>
                  <a:rPr lang="en-US" sz="2300" dirty="0">
                    <a:latin typeface="Times New Roman" panose="02020603050405020304" pitchFamily="18" charset="0"/>
                    <a:cs typeface="Times New Roman" panose="02020603050405020304" pitchFamily="18" charset="0"/>
                  </a:rPr>
                  <a:t>Linear algebra is (approximately) magic! </a:t>
                </a:r>
              </a:p>
              <a:p>
                <a:endParaRPr lang="en-US" sz="2300" dirty="0">
                  <a:latin typeface="Times New Roman" panose="02020603050405020304" pitchFamily="18" charset="0"/>
                  <a:cs typeface="Times New Roman" panose="02020603050405020304" pitchFamily="18" charset="0"/>
                </a:endParaRPr>
              </a:p>
              <a:p>
                <a:r>
                  <a:rPr lang="en-US" sz="2300" dirty="0">
                    <a:latin typeface="Times New Roman" panose="02020603050405020304" pitchFamily="18" charset="0"/>
                    <a:cs typeface="Times New Roman" panose="02020603050405020304" pitchFamily="18" charset="0"/>
                  </a:rPr>
                  <a:t>Without getting too technical, we estimate the coefficients </a:t>
                </a:r>
                <a14:m>
                  <m:oMath xmlns:m="http://schemas.openxmlformats.org/officeDocument/2006/math">
                    <m:acc>
                      <m:accPr>
                        <m:chr m:val="⃗"/>
                        <m:ctrlPr>
                          <a:rPr lang="en-US" sz="2300" b="0" i="1" smtClean="0">
                            <a:latin typeface="Cambria Math" panose="02040503050406030204" pitchFamily="18" charset="0"/>
                            <a:cs typeface="Times New Roman" panose="02020603050405020304" pitchFamily="18" charset="0"/>
                          </a:rPr>
                        </m:ctrlPr>
                      </m:accPr>
                      <m:e>
                        <m:r>
                          <a:rPr lang="en-US" sz="2300" b="0" i="1" smtClean="0">
                            <a:latin typeface="Cambria Math" panose="02040503050406030204" pitchFamily="18" charset="0"/>
                            <a:cs typeface="Times New Roman" panose="02020603050405020304" pitchFamily="18" charset="0"/>
                          </a:rPr>
                          <m:t>𝛽</m:t>
                        </m:r>
                      </m:e>
                    </m:acc>
                  </m:oMath>
                </a14:m>
                <a:r>
                  <a:rPr lang="en-US" sz="2300" dirty="0">
                    <a:latin typeface="Times New Roman" panose="02020603050405020304" pitchFamily="18" charset="0"/>
                    <a:cs typeface="Times New Roman" panose="02020603050405020304" pitchFamily="18" charset="0"/>
                  </a:rPr>
                  <a:t> in a regression as: </a:t>
                </a:r>
              </a:p>
              <a:p>
                <a:pPr/>
                <a14:m>
                  <m:oMathPara xmlns:m="http://schemas.openxmlformats.org/officeDocument/2006/math">
                    <m:oMathParaPr>
                      <m:jc m:val="centerGroup"/>
                    </m:oMathParaPr>
                    <m:oMath xmlns:m="http://schemas.openxmlformats.org/officeDocument/2006/math">
                      <m:acc>
                        <m:accPr>
                          <m:chr m:val="⃗"/>
                          <m:ctrlPr>
                            <a:rPr lang="en-US" sz="2300" b="0" i="1" smtClean="0">
                              <a:latin typeface="Cambria Math" panose="02040503050406030204" pitchFamily="18" charset="0"/>
                              <a:cs typeface="Times New Roman" panose="02020603050405020304" pitchFamily="18" charset="0"/>
                            </a:rPr>
                          </m:ctrlPr>
                        </m:accPr>
                        <m:e>
                          <m:r>
                            <a:rPr lang="en-US" sz="2300" b="0" i="1" smtClean="0">
                              <a:latin typeface="Cambria Math" panose="02040503050406030204" pitchFamily="18" charset="0"/>
                              <a:cs typeface="Times New Roman" panose="02020603050405020304" pitchFamily="18" charset="0"/>
                            </a:rPr>
                            <m:t>𝛽</m:t>
                          </m:r>
                        </m:e>
                      </m:acc>
                      <m:r>
                        <a:rPr lang="en-US" sz="2300" b="0" i="1" dirty="0" smtClean="0">
                          <a:latin typeface="Cambria Math" panose="02040503050406030204" pitchFamily="18" charset="0"/>
                          <a:cs typeface="Times New Roman" panose="02020603050405020304" pitchFamily="18" charset="0"/>
                        </a:rPr>
                        <m:t>=</m:t>
                      </m:r>
                      <m:sSup>
                        <m:sSupPr>
                          <m:ctrlPr>
                            <a:rPr lang="en-US" sz="2300" b="0" i="1" dirty="0" smtClean="0">
                              <a:latin typeface="Cambria Math" panose="02040503050406030204" pitchFamily="18" charset="0"/>
                              <a:cs typeface="Times New Roman" panose="02020603050405020304" pitchFamily="18" charset="0"/>
                            </a:rPr>
                          </m:ctrlPr>
                        </m:sSupPr>
                        <m:e>
                          <m:d>
                            <m:dPr>
                              <m:ctrlPr>
                                <a:rPr lang="en-US" sz="2300" b="0" i="1" dirty="0" smtClean="0">
                                  <a:latin typeface="Cambria Math" panose="02040503050406030204" pitchFamily="18" charset="0"/>
                                  <a:cs typeface="Times New Roman" panose="02020603050405020304" pitchFamily="18" charset="0"/>
                                </a:rPr>
                              </m:ctrlPr>
                            </m:dPr>
                            <m:e>
                              <m:sSup>
                                <m:sSupPr>
                                  <m:ctrlPr>
                                    <a:rPr lang="en-US" sz="2300" b="0" i="1" dirty="0" smtClean="0">
                                      <a:latin typeface="Cambria Math" panose="02040503050406030204" pitchFamily="18" charset="0"/>
                                      <a:cs typeface="Times New Roman" panose="02020603050405020304" pitchFamily="18" charset="0"/>
                                    </a:rPr>
                                  </m:ctrlPr>
                                </m:sSupPr>
                                <m:e>
                                  <m:r>
                                    <a:rPr lang="en-US" sz="2300" b="0" i="1" dirty="0" smtClean="0">
                                      <a:latin typeface="Cambria Math" panose="02040503050406030204" pitchFamily="18" charset="0"/>
                                      <a:cs typeface="Times New Roman" panose="02020603050405020304" pitchFamily="18" charset="0"/>
                                    </a:rPr>
                                    <m:t>𝑋</m:t>
                                  </m:r>
                                </m:e>
                                <m:sup>
                                  <m:r>
                                    <a:rPr lang="en-US" sz="2300" b="0" i="1" dirty="0" smtClean="0">
                                      <a:latin typeface="Cambria Math" panose="02040503050406030204" pitchFamily="18" charset="0"/>
                                      <a:cs typeface="Times New Roman" panose="02020603050405020304" pitchFamily="18" charset="0"/>
                                    </a:rPr>
                                    <m:t>′</m:t>
                                  </m:r>
                                </m:sup>
                              </m:sSup>
                              <m:r>
                                <a:rPr lang="en-US" sz="2300" b="0" i="1" dirty="0" smtClean="0">
                                  <a:latin typeface="Cambria Math" panose="02040503050406030204" pitchFamily="18" charset="0"/>
                                  <a:cs typeface="Times New Roman" panose="02020603050405020304" pitchFamily="18" charset="0"/>
                                </a:rPr>
                                <m:t>𝑋</m:t>
                              </m:r>
                            </m:e>
                          </m:d>
                        </m:e>
                        <m:sup>
                          <m:r>
                            <a:rPr lang="en-US" sz="2300" b="0" i="1" dirty="0" smtClean="0">
                              <a:latin typeface="Cambria Math" panose="02040503050406030204" pitchFamily="18" charset="0"/>
                              <a:cs typeface="Times New Roman" panose="02020603050405020304" pitchFamily="18" charset="0"/>
                            </a:rPr>
                            <m:t>−1</m:t>
                          </m:r>
                        </m:sup>
                      </m:sSup>
                      <m:r>
                        <a:rPr lang="en-US" sz="2300" b="0" i="1" dirty="0" smtClean="0">
                          <a:latin typeface="Cambria Math" panose="02040503050406030204" pitchFamily="18" charset="0"/>
                          <a:cs typeface="Times New Roman" panose="02020603050405020304" pitchFamily="18" charset="0"/>
                        </a:rPr>
                        <m:t>(</m:t>
                      </m:r>
                      <m:sSup>
                        <m:sSupPr>
                          <m:ctrlPr>
                            <a:rPr lang="en-US" sz="2300" b="0" i="1" dirty="0" smtClean="0">
                              <a:latin typeface="Cambria Math" panose="02040503050406030204" pitchFamily="18" charset="0"/>
                              <a:cs typeface="Times New Roman" panose="02020603050405020304" pitchFamily="18" charset="0"/>
                            </a:rPr>
                          </m:ctrlPr>
                        </m:sSupPr>
                        <m:e>
                          <m:r>
                            <a:rPr lang="en-US" sz="2300" b="0" i="1" dirty="0" smtClean="0">
                              <a:latin typeface="Cambria Math" panose="02040503050406030204" pitchFamily="18" charset="0"/>
                              <a:cs typeface="Times New Roman" panose="02020603050405020304" pitchFamily="18" charset="0"/>
                            </a:rPr>
                            <m:t>𝑋</m:t>
                          </m:r>
                        </m:e>
                        <m:sup>
                          <m:r>
                            <a:rPr lang="en-US" sz="2300" b="0" i="1" dirty="0" smtClean="0">
                              <a:latin typeface="Cambria Math" panose="02040503050406030204" pitchFamily="18" charset="0"/>
                              <a:cs typeface="Times New Roman" panose="02020603050405020304" pitchFamily="18" charset="0"/>
                            </a:rPr>
                            <m:t>′</m:t>
                          </m:r>
                        </m:sup>
                      </m:sSup>
                      <m:acc>
                        <m:accPr>
                          <m:chr m:val="⃗"/>
                          <m:ctrlPr>
                            <a:rPr lang="en-US" sz="2300" b="0" i="1" dirty="0" smtClean="0">
                              <a:latin typeface="Cambria Math" panose="02040503050406030204" pitchFamily="18" charset="0"/>
                              <a:cs typeface="Times New Roman" panose="02020603050405020304" pitchFamily="18" charset="0"/>
                            </a:rPr>
                          </m:ctrlPr>
                        </m:accPr>
                        <m:e>
                          <m:r>
                            <a:rPr lang="en-US" sz="2300" b="0" i="1" dirty="0" smtClean="0">
                              <a:latin typeface="Cambria Math" panose="02040503050406030204" pitchFamily="18" charset="0"/>
                              <a:cs typeface="Times New Roman" panose="02020603050405020304" pitchFamily="18" charset="0"/>
                            </a:rPr>
                            <m:t>𝑌</m:t>
                          </m:r>
                        </m:e>
                      </m:acc>
                      <m:r>
                        <a:rPr lang="en-US" sz="2300" b="0" i="1" dirty="0" smtClean="0">
                          <a:latin typeface="Cambria Math" panose="02040503050406030204" pitchFamily="18" charset="0"/>
                          <a:cs typeface="Times New Roman" panose="02020603050405020304" pitchFamily="18" charset="0"/>
                        </a:rPr>
                        <m:t>)</m:t>
                      </m:r>
                    </m:oMath>
                  </m:oMathPara>
                </a14:m>
                <a:endParaRPr lang="en-US" sz="2300" dirty="0">
                  <a:latin typeface="Times New Roman" panose="02020603050405020304" pitchFamily="18" charset="0"/>
                  <a:cs typeface="Times New Roman" panose="02020603050405020304" pitchFamily="18" charset="0"/>
                </a:endParaRPr>
              </a:p>
              <a:p>
                <a:endParaRPr lang="en-US" sz="2300" dirty="0">
                  <a:latin typeface="Times New Roman" panose="02020603050405020304" pitchFamily="18" charset="0"/>
                  <a:cs typeface="Times New Roman" panose="02020603050405020304" pitchFamily="18" charset="0"/>
                </a:endParaRPr>
              </a:p>
              <a:p>
                <a:r>
                  <a:rPr lang="en-US" sz="2300" dirty="0">
                    <a:latin typeface="Times New Roman" panose="02020603050405020304" pitchFamily="18" charset="0"/>
                    <a:cs typeface="Times New Roman" panose="02020603050405020304" pitchFamily="18" charset="0"/>
                  </a:rPr>
                  <a:t>What does this mean? </a:t>
                </a:r>
              </a:p>
              <a:p>
                <a:pPr marL="342900" indent="-342900">
                  <a:buFont typeface="Arial" panose="020B0604020202020204" pitchFamily="34" charset="0"/>
                  <a:buChar char="•"/>
                </a:pPr>
                <a:r>
                  <a:rPr lang="en-US" sz="2300" dirty="0">
                    <a:latin typeface="Times New Roman" panose="02020603050405020304" pitchFamily="18" charset="0"/>
                    <a:cs typeface="Times New Roman" panose="02020603050405020304" pitchFamily="18" charset="0"/>
                  </a:rPr>
                  <a:t>Take the correlations between </a:t>
                </a:r>
                <a14:m>
                  <m:oMath xmlns:m="http://schemas.openxmlformats.org/officeDocument/2006/math">
                    <m:r>
                      <a:rPr lang="en-US" sz="2300" b="0" i="1" smtClean="0">
                        <a:latin typeface="Cambria Math" panose="02040503050406030204" pitchFamily="18" charset="0"/>
                        <a:cs typeface="Times New Roman" panose="02020603050405020304" pitchFamily="18" charset="0"/>
                      </a:rPr>
                      <m:t>𝑋</m:t>
                    </m:r>
                  </m:oMath>
                </a14:m>
                <a:r>
                  <a:rPr lang="en-US" sz="2300" dirty="0">
                    <a:latin typeface="Times New Roman" panose="02020603050405020304" pitchFamily="18" charset="0"/>
                    <a:cs typeface="Times New Roman" panose="02020603050405020304" pitchFamily="18" charset="0"/>
                  </a:rPr>
                  <a:t> (data) and </a:t>
                </a:r>
                <a14:m>
                  <m:oMath xmlns:m="http://schemas.openxmlformats.org/officeDocument/2006/math">
                    <m:acc>
                      <m:accPr>
                        <m:chr m:val="⃗"/>
                        <m:ctrlPr>
                          <a:rPr lang="en-US" sz="2300" b="0" i="1" smtClean="0">
                            <a:latin typeface="Cambria Math" panose="02040503050406030204" pitchFamily="18" charset="0"/>
                            <a:cs typeface="Times New Roman" panose="02020603050405020304" pitchFamily="18" charset="0"/>
                          </a:rPr>
                        </m:ctrlPr>
                      </m:accPr>
                      <m:e>
                        <m:r>
                          <a:rPr lang="en-US" sz="2300" b="0" i="1" smtClean="0">
                            <a:latin typeface="Cambria Math" panose="02040503050406030204" pitchFamily="18" charset="0"/>
                            <a:cs typeface="Times New Roman" panose="02020603050405020304" pitchFamily="18" charset="0"/>
                          </a:rPr>
                          <m:t>𝑌</m:t>
                        </m:r>
                      </m:e>
                    </m:acc>
                  </m:oMath>
                </a14:m>
                <a:r>
                  <a:rPr lang="en-US" sz="2300" dirty="0">
                    <a:latin typeface="Times New Roman" panose="02020603050405020304" pitchFamily="18" charset="0"/>
                    <a:cs typeface="Times New Roman" panose="02020603050405020304" pitchFamily="18" charset="0"/>
                  </a:rPr>
                  <a:t> (outcomes) </a:t>
                </a:r>
              </a:p>
              <a:p>
                <a:pPr marL="342900" indent="-342900">
                  <a:buFont typeface="Arial" panose="020B0604020202020204" pitchFamily="34" charset="0"/>
                  <a:buChar char="•"/>
                </a:pPr>
                <a:r>
                  <a:rPr lang="en-US" sz="2300" dirty="0">
                    <a:latin typeface="Times New Roman" panose="02020603050405020304" pitchFamily="18" charset="0"/>
                    <a:cs typeface="Times New Roman" panose="02020603050405020304" pitchFamily="18" charset="0"/>
                  </a:rPr>
                  <a:t>And adjust those for correlations within </a:t>
                </a:r>
                <a14:m>
                  <m:oMath xmlns:m="http://schemas.openxmlformats.org/officeDocument/2006/math">
                    <m:r>
                      <a:rPr lang="en-US" sz="2300" b="0" i="1" smtClean="0">
                        <a:latin typeface="Cambria Math" panose="02040503050406030204" pitchFamily="18" charset="0"/>
                        <a:cs typeface="Times New Roman" panose="02020603050405020304" pitchFamily="18" charset="0"/>
                      </a:rPr>
                      <m:t>𝑋</m:t>
                    </m:r>
                  </m:oMath>
                </a14:m>
                <a:r>
                  <a:rPr lang="en-US" sz="2300" dirty="0">
                    <a:latin typeface="Times New Roman" panose="02020603050405020304" pitchFamily="18" charset="0"/>
                    <a:cs typeface="Times New Roman" panose="02020603050405020304" pitchFamily="18" charset="0"/>
                  </a:rPr>
                  <a:t> itself! </a:t>
                </a:r>
              </a:p>
            </p:txBody>
          </p:sp>
        </mc:Choice>
        <mc:Fallback xmlns="">
          <p:sp>
            <p:nvSpPr>
              <p:cNvPr id="3" name="TextBox 2">
                <a:extLst>
                  <a:ext uri="{FF2B5EF4-FFF2-40B4-BE49-F238E27FC236}">
                    <a16:creationId xmlns:a16="http://schemas.microsoft.com/office/drawing/2014/main" id="{DCB2FA67-7FB9-4522-8856-77EC1EBC7712}"/>
                  </a:ext>
                </a:extLst>
              </p:cNvPr>
              <p:cNvSpPr txBox="1">
                <a:spLocks noRot="1" noChangeAspect="1" noMove="1" noResize="1" noEditPoints="1" noAdjustHandles="1" noChangeArrowheads="1" noChangeShapeType="1" noTextEdit="1"/>
              </p:cNvSpPr>
              <p:nvPr/>
            </p:nvSpPr>
            <p:spPr>
              <a:xfrm>
                <a:off x="762000" y="962232"/>
                <a:ext cx="9677400" cy="3071931"/>
              </a:xfrm>
              <a:prstGeom prst="rect">
                <a:avLst/>
              </a:prstGeom>
              <a:blipFill>
                <a:blip r:embed="rId3"/>
                <a:stretch>
                  <a:fillRect l="-882" t="-1786" b="-337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Oval 3">
                <a:extLst>
                  <a:ext uri="{FF2B5EF4-FFF2-40B4-BE49-F238E27FC236}">
                    <a16:creationId xmlns:a16="http://schemas.microsoft.com/office/drawing/2014/main" id="{382A08C6-5690-6C15-D517-75E85F84C4A5}"/>
                  </a:ext>
                </a:extLst>
              </p:cNvPr>
              <p:cNvSpPr/>
              <p:nvPr/>
            </p:nvSpPr>
            <p:spPr>
              <a:xfrm>
                <a:off x="5636199" y="5288280"/>
                <a:ext cx="731520" cy="73152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𝑋</m:t>
                      </m:r>
                    </m:oMath>
                  </m:oMathPara>
                </a14:m>
                <a:endParaRPr lang="en-US" sz="2200" dirty="0">
                  <a:latin typeface="Times New Roman" panose="02020603050405020304" pitchFamily="18" charset="0"/>
                </a:endParaRPr>
              </a:p>
            </p:txBody>
          </p:sp>
        </mc:Choice>
        <mc:Fallback xmlns="">
          <p:sp>
            <p:nvSpPr>
              <p:cNvPr id="4" name="Oval 3">
                <a:extLst>
                  <a:ext uri="{FF2B5EF4-FFF2-40B4-BE49-F238E27FC236}">
                    <a16:creationId xmlns:a16="http://schemas.microsoft.com/office/drawing/2014/main" id="{382A08C6-5690-6C15-D517-75E85F84C4A5}"/>
                  </a:ext>
                </a:extLst>
              </p:cNvPr>
              <p:cNvSpPr>
                <a:spLocks noRot="1" noChangeAspect="1" noMove="1" noResize="1" noEditPoints="1" noAdjustHandles="1" noChangeArrowheads="1" noChangeShapeType="1" noTextEdit="1"/>
              </p:cNvSpPr>
              <p:nvPr/>
            </p:nvSpPr>
            <p:spPr>
              <a:xfrm>
                <a:off x="5636199" y="5288280"/>
                <a:ext cx="731520" cy="731520"/>
              </a:xfrm>
              <a:prstGeom prst="ellipse">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Oval 5">
                <a:extLst>
                  <a:ext uri="{FF2B5EF4-FFF2-40B4-BE49-F238E27FC236}">
                    <a16:creationId xmlns:a16="http://schemas.microsoft.com/office/drawing/2014/main" id="{CFBCC196-E416-E986-EE60-06957752C2F5}"/>
                  </a:ext>
                </a:extLst>
              </p:cNvPr>
              <p:cNvSpPr/>
              <p:nvPr/>
            </p:nvSpPr>
            <p:spPr>
              <a:xfrm>
                <a:off x="6990238" y="4392933"/>
                <a:ext cx="731520" cy="73152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𝑌</m:t>
                      </m:r>
                    </m:oMath>
                  </m:oMathPara>
                </a14:m>
                <a:endParaRPr lang="en-US" sz="2200" dirty="0">
                  <a:latin typeface="Times New Roman" panose="02020603050405020304" pitchFamily="18" charset="0"/>
                </a:endParaRPr>
              </a:p>
            </p:txBody>
          </p:sp>
        </mc:Choice>
        <mc:Fallback xmlns="">
          <p:sp>
            <p:nvSpPr>
              <p:cNvPr id="6" name="Oval 5">
                <a:extLst>
                  <a:ext uri="{FF2B5EF4-FFF2-40B4-BE49-F238E27FC236}">
                    <a16:creationId xmlns:a16="http://schemas.microsoft.com/office/drawing/2014/main" id="{CFBCC196-E416-E986-EE60-06957752C2F5}"/>
                  </a:ext>
                </a:extLst>
              </p:cNvPr>
              <p:cNvSpPr>
                <a:spLocks noRot="1" noChangeAspect="1" noMove="1" noResize="1" noEditPoints="1" noAdjustHandles="1" noChangeArrowheads="1" noChangeShapeType="1" noTextEdit="1"/>
              </p:cNvSpPr>
              <p:nvPr/>
            </p:nvSpPr>
            <p:spPr>
              <a:xfrm>
                <a:off x="6990238" y="4392933"/>
                <a:ext cx="731520" cy="731520"/>
              </a:xfrm>
              <a:prstGeom prst="ellipse">
                <a:avLst/>
              </a:prstGeom>
              <a:blipFill>
                <a:blip r:embed="rId5"/>
                <a:stretch>
                  <a:fillRect/>
                </a:stretch>
              </a:blipFill>
            </p:spPr>
            <p:txBody>
              <a:bodyPr/>
              <a:lstStyle/>
              <a:p>
                <a:r>
                  <a:rPr lang="en-US">
                    <a:noFill/>
                  </a:rPr>
                  <a:t> </a:t>
                </a:r>
              </a:p>
            </p:txBody>
          </p:sp>
        </mc:Fallback>
      </mc:AlternateContent>
      <p:cxnSp>
        <p:nvCxnSpPr>
          <p:cNvPr id="12" name="Straight Arrow Connector 11">
            <a:extLst>
              <a:ext uri="{FF2B5EF4-FFF2-40B4-BE49-F238E27FC236}">
                <a16:creationId xmlns:a16="http://schemas.microsoft.com/office/drawing/2014/main" id="{BF23FB0B-C580-8EB2-AEAE-9229E0D7C0CA}"/>
              </a:ext>
            </a:extLst>
          </p:cNvPr>
          <p:cNvCxnSpPr>
            <a:cxnSpLocks/>
            <a:stCxn id="15" idx="6"/>
            <a:endCxn id="6" idx="2"/>
          </p:cNvCxnSpPr>
          <p:nvPr/>
        </p:nvCxnSpPr>
        <p:spPr>
          <a:xfrm>
            <a:off x="4941570" y="4758693"/>
            <a:ext cx="204866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65D49238-D3CE-4C49-F8C4-43FAF05ACAD7}"/>
              </a:ext>
            </a:extLst>
          </p:cNvPr>
          <p:cNvCxnSpPr>
            <a:cxnSpLocks/>
            <a:stCxn id="4" idx="6"/>
            <a:endCxn id="6" idx="3"/>
          </p:cNvCxnSpPr>
          <p:nvPr/>
        </p:nvCxnSpPr>
        <p:spPr>
          <a:xfrm flipV="1">
            <a:off x="6367719" y="5017324"/>
            <a:ext cx="729648" cy="6367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Oval 14">
                <a:extLst>
                  <a:ext uri="{FF2B5EF4-FFF2-40B4-BE49-F238E27FC236}">
                    <a16:creationId xmlns:a16="http://schemas.microsoft.com/office/drawing/2014/main" id="{1542BC0F-BA83-DFCD-89CD-176BCE2682DB}"/>
                  </a:ext>
                </a:extLst>
              </p:cNvPr>
              <p:cNvSpPr/>
              <p:nvPr/>
            </p:nvSpPr>
            <p:spPr>
              <a:xfrm>
                <a:off x="4210050" y="4392933"/>
                <a:ext cx="731520" cy="73152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𝐷</m:t>
                      </m:r>
                    </m:oMath>
                  </m:oMathPara>
                </a14:m>
                <a:endParaRPr lang="en-US" sz="2200" dirty="0">
                  <a:latin typeface="Times New Roman" panose="02020603050405020304" pitchFamily="18" charset="0"/>
                </a:endParaRPr>
              </a:p>
            </p:txBody>
          </p:sp>
        </mc:Choice>
        <mc:Fallback xmlns="">
          <p:sp>
            <p:nvSpPr>
              <p:cNvPr id="15" name="Oval 14">
                <a:extLst>
                  <a:ext uri="{FF2B5EF4-FFF2-40B4-BE49-F238E27FC236}">
                    <a16:creationId xmlns:a16="http://schemas.microsoft.com/office/drawing/2014/main" id="{1542BC0F-BA83-DFCD-89CD-176BCE2682DB}"/>
                  </a:ext>
                </a:extLst>
              </p:cNvPr>
              <p:cNvSpPr>
                <a:spLocks noRot="1" noChangeAspect="1" noMove="1" noResize="1" noEditPoints="1" noAdjustHandles="1" noChangeArrowheads="1" noChangeShapeType="1" noTextEdit="1"/>
              </p:cNvSpPr>
              <p:nvPr/>
            </p:nvSpPr>
            <p:spPr>
              <a:xfrm>
                <a:off x="4210050" y="4392933"/>
                <a:ext cx="731520" cy="731520"/>
              </a:xfrm>
              <a:prstGeom prst="ellipse">
                <a:avLst/>
              </a:prstGeom>
              <a:blipFill>
                <a:blip r:embed="rId6"/>
                <a:stretch>
                  <a:fillRect/>
                </a:stretch>
              </a:blipFill>
            </p:spPr>
            <p:txBody>
              <a:bodyPr/>
              <a:lstStyle/>
              <a:p>
                <a:r>
                  <a:rPr lang="en-US">
                    <a:noFill/>
                  </a:rPr>
                  <a:t> </a:t>
                </a:r>
              </a:p>
            </p:txBody>
          </p:sp>
        </mc:Fallback>
      </mc:AlternateContent>
      <p:cxnSp>
        <p:nvCxnSpPr>
          <p:cNvPr id="16" name="Straight Arrow Connector 15">
            <a:extLst>
              <a:ext uri="{FF2B5EF4-FFF2-40B4-BE49-F238E27FC236}">
                <a16:creationId xmlns:a16="http://schemas.microsoft.com/office/drawing/2014/main" id="{68D6C2B5-8EE5-D127-AE5B-ED4B1B986D66}"/>
              </a:ext>
            </a:extLst>
          </p:cNvPr>
          <p:cNvCxnSpPr>
            <a:cxnSpLocks/>
            <a:stCxn id="4" idx="2"/>
            <a:endCxn id="15" idx="5"/>
          </p:cNvCxnSpPr>
          <p:nvPr/>
        </p:nvCxnSpPr>
        <p:spPr>
          <a:xfrm flipH="1" flipV="1">
            <a:off x="4834441" y="5017324"/>
            <a:ext cx="801758" cy="6367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181311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229032" y="365760"/>
            <a:ext cx="5997678" cy="1325562"/>
          </a:xfrm>
        </p:spPr>
        <p:txBody>
          <a:bodyPr vert="horz" lIns="91440" tIns="45720" rIns="91440" bIns="45720" rtlCol="0" anchor="b">
            <a:normAutofit/>
          </a:bodyPr>
          <a:lstStyle/>
          <a:p>
            <a:r>
              <a:rPr lang="en-US" dirty="0">
                <a:latin typeface="+mj-lt"/>
              </a:rPr>
              <a:t>So what do I </a:t>
            </a:r>
            <a:br>
              <a:rPr lang="en-US" dirty="0">
                <a:latin typeface="+mj-lt"/>
              </a:rPr>
            </a:br>
            <a:r>
              <a:rPr lang="en-US" dirty="0">
                <a:latin typeface="+mj-lt"/>
              </a:rPr>
              <a:t>control for? </a:t>
            </a:r>
          </a:p>
        </p:txBody>
      </p:sp>
      <p:sp>
        <p:nvSpPr>
          <p:cNvPr id="2055" name="Rectangle 2054">
            <a:extLst>
              <a:ext uri="{FF2B5EF4-FFF2-40B4-BE49-F238E27FC236}">
                <a16:creationId xmlns:a16="http://schemas.microsoft.com/office/drawing/2014/main" id="{60C2BF78-EE5B-49C7-ADD9-58CDBD13E3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DCB2FA67-7FB9-4522-8856-77EC1EBC7712}"/>
                  </a:ext>
                </a:extLst>
              </p:cNvPr>
              <p:cNvSpPr txBox="1"/>
              <p:nvPr/>
            </p:nvSpPr>
            <p:spPr>
              <a:xfrm>
                <a:off x="1211140" y="2005739"/>
                <a:ext cx="5113462" cy="4174398"/>
              </a:xfrm>
              <a:prstGeom prst="rect">
                <a:avLst/>
              </a:prstGeom>
            </p:spPr>
            <p:txBody>
              <a:bodyPr vert="horz" lIns="91440" tIns="45720" rIns="91440" bIns="45720" rtlCol="0">
                <a:normAutofit/>
              </a:bodyPr>
              <a:lstStyle/>
              <a:p>
                <a:pPr indent="-182880" defTabSz="914400">
                  <a:spcAft>
                    <a:spcPts val="600"/>
                  </a:spcAft>
                  <a:buClr>
                    <a:schemeClr val="accent1"/>
                  </a:buClr>
                </a:pPr>
                <a:r>
                  <a:rPr lang="en-US" sz="2400" dirty="0"/>
                  <a:t>We add regressors to </a:t>
                </a:r>
                <a:r>
                  <a:rPr lang="en-US" sz="2400" b="1" dirty="0"/>
                  <a:t>close all back doors </a:t>
                </a:r>
                <a:r>
                  <a:rPr lang="en-US" sz="2400" dirty="0"/>
                  <a:t>and focus on a causal parameter of interest</a:t>
                </a:r>
                <a14:m>
                  <m:oMath xmlns:m="http://schemas.openxmlformats.org/officeDocument/2006/math">
                    <m:r>
                      <a:rPr lang="en-US" sz="2400" b="0" i="1">
                        <a:latin typeface="Cambria Math" panose="02040503050406030204" pitchFamily="18" charset="0"/>
                      </a:rPr>
                      <m:t> (</m:t>
                    </m:r>
                    <m:sSub>
                      <m:sSubPr>
                        <m:ctrlPr>
                          <a:rPr lang="en-US" sz="2400" b="0" i="1">
                            <a:latin typeface="Cambria Math" panose="02040503050406030204" pitchFamily="18" charset="0"/>
                          </a:rPr>
                        </m:ctrlPr>
                      </m:sSubPr>
                      <m:e>
                        <m:r>
                          <a:rPr lang="en-US" sz="2400" b="0" i="1">
                            <a:latin typeface="Cambria Math" panose="02040503050406030204" pitchFamily="18" charset="0"/>
                          </a:rPr>
                          <m:t>𝛽</m:t>
                        </m:r>
                      </m:e>
                      <m:sub>
                        <m:r>
                          <a:rPr lang="en-US" sz="2400" b="0" i="1">
                            <a:latin typeface="Cambria Math" panose="02040503050406030204" pitchFamily="18" charset="0"/>
                          </a:rPr>
                          <m:t>1</m:t>
                        </m:r>
                      </m:sub>
                    </m:sSub>
                    <m:r>
                      <a:rPr lang="en-US" sz="2400" b="0" i="1">
                        <a:latin typeface="Cambria Math" panose="02040503050406030204" pitchFamily="18" charset="0"/>
                      </a:rPr>
                      <m:t>)</m:t>
                    </m:r>
                  </m:oMath>
                </a14:m>
                <a:endParaRPr lang="en-US" sz="2400" dirty="0"/>
              </a:p>
              <a:p>
                <a:pPr marL="342900" indent="-182880" defTabSz="914400">
                  <a:spcAft>
                    <a:spcPts val="600"/>
                  </a:spcAft>
                  <a:buClr>
                    <a:schemeClr val="accent1"/>
                  </a:buClr>
                  <a:buFont typeface="Arial" panose="020B0604020202020204" pitchFamily="34" charset="0"/>
                  <a:buChar char="•"/>
                </a:pPr>
                <a:r>
                  <a:rPr lang="en-US" sz="2400" dirty="0"/>
                  <a:t>If there is correlation between </a:t>
                </a:r>
                <a14:m>
                  <m:oMath xmlns:m="http://schemas.openxmlformats.org/officeDocument/2006/math">
                    <m:r>
                      <a:rPr lang="en-US" sz="2400" b="0" i="1">
                        <a:latin typeface="Cambria Math" panose="02040503050406030204" pitchFamily="18" charset="0"/>
                      </a:rPr>
                      <m:t>𝑌</m:t>
                    </m:r>
                  </m:oMath>
                </a14:m>
                <a:r>
                  <a:rPr lang="en-US" sz="2400" dirty="0"/>
                  <a:t> and </a:t>
                </a:r>
                <a14:m>
                  <m:oMath xmlns:m="http://schemas.openxmlformats.org/officeDocument/2006/math">
                    <m:sSub>
                      <m:sSubPr>
                        <m:ctrlPr>
                          <a:rPr lang="en-US" sz="2400" b="0" i="1">
                            <a:latin typeface="Cambria Math" panose="02040503050406030204" pitchFamily="18" charset="0"/>
                          </a:rPr>
                        </m:ctrlPr>
                      </m:sSubPr>
                      <m:e>
                        <m:r>
                          <a:rPr lang="en-US" sz="2400" b="0" i="1">
                            <a:latin typeface="Cambria Math" panose="02040503050406030204" pitchFamily="18" charset="0"/>
                          </a:rPr>
                          <m:t>𝑥</m:t>
                        </m:r>
                      </m:e>
                      <m:sub>
                        <m:r>
                          <a:rPr lang="en-US" sz="2400" b="0" i="1">
                            <a:latin typeface="Cambria Math" panose="02040503050406030204" pitchFamily="18" charset="0"/>
                          </a:rPr>
                          <m:t>2</m:t>
                        </m:r>
                      </m:sub>
                    </m:sSub>
                  </m:oMath>
                </a14:m>
                <a:r>
                  <a:rPr lang="en-US" sz="2400" dirty="0"/>
                  <a:t> and </a:t>
                </a:r>
                <a14:m>
                  <m:oMath xmlns:m="http://schemas.openxmlformats.org/officeDocument/2006/math">
                    <m:sSub>
                      <m:sSubPr>
                        <m:ctrlPr>
                          <a:rPr lang="en-US" sz="2400" b="0" i="1">
                            <a:latin typeface="Cambria Math" panose="02040503050406030204" pitchFamily="18" charset="0"/>
                          </a:rPr>
                        </m:ctrlPr>
                      </m:sSubPr>
                      <m:e>
                        <m:r>
                          <a:rPr lang="en-US" sz="2400" b="0" i="1">
                            <a:latin typeface="Cambria Math" panose="02040503050406030204" pitchFamily="18" charset="0"/>
                          </a:rPr>
                          <m:t>𝑥</m:t>
                        </m:r>
                      </m:e>
                      <m:sub>
                        <m:r>
                          <a:rPr lang="en-US" sz="2400" b="0" i="1">
                            <a:latin typeface="Cambria Math" panose="02040503050406030204" pitchFamily="18" charset="0"/>
                          </a:rPr>
                          <m:t>1</m:t>
                        </m:r>
                      </m:sub>
                    </m:sSub>
                  </m:oMath>
                </a14:m>
                <a:r>
                  <a:rPr lang="en-US" sz="2400" dirty="0"/>
                  <a:t> and </a:t>
                </a:r>
                <a14:m>
                  <m:oMath xmlns:m="http://schemas.openxmlformats.org/officeDocument/2006/math">
                    <m:sSub>
                      <m:sSubPr>
                        <m:ctrlPr>
                          <a:rPr lang="en-US" sz="2400" b="0" i="1">
                            <a:latin typeface="Cambria Math" panose="02040503050406030204" pitchFamily="18" charset="0"/>
                          </a:rPr>
                        </m:ctrlPr>
                      </m:sSubPr>
                      <m:e>
                        <m:r>
                          <a:rPr lang="en-US" sz="2400" b="0" i="1">
                            <a:latin typeface="Cambria Math" panose="02040503050406030204" pitchFamily="18" charset="0"/>
                          </a:rPr>
                          <m:t>𝑥</m:t>
                        </m:r>
                      </m:e>
                      <m:sub>
                        <m:r>
                          <a:rPr lang="en-US" sz="2400" b="0" i="1">
                            <a:latin typeface="Cambria Math" panose="02040503050406030204" pitchFamily="18" charset="0"/>
                          </a:rPr>
                          <m:t>2</m:t>
                        </m:r>
                      </m:sub>
                    </m:sSub>
                  </m:oMath>
                </a14:m>
                <a:r>
                  <a:rPr lang="en-US" sz="2400" dirty="0"/>
                  <a:t>, you should control for it</a:t>
                </a:r>
              </a:p>
              <a:p>
                <a:pPr marL="342900" indent="-182880" defTabSz="914400">
                  <a:spcAft>
                    <a:spcPts val="600"/>
                  </a:spcAft>
                  <a:buClr>
                    <a:schemeClr val="accent1"/>
                  </a:buClr>
                  <a:buFont typeface="Arial" panose="020B0604020202020204" pitchFamily="34" charset="0"/>
                  <a:buChar char="•"/>
                </a:pPr>
                <a:r>
                  <a:rPr lang="en-US" sz="2400" dirty="0"/>
                  <a:t>Need to have data on </a:t>
                </a:r>
                <a14:m>
                  <m:oMath xmlns:m="http://schemas.openxmlformats.org/officeDocument/2006/math">
                    <m:sSub>
                      <m:sSubPr>
                        <m:ctrlPr>
                          <a:rPr lang="en-US" sz="2400" b="0" i="1">
                            <a:latin typeface="Cambria Math" panose="02040503050406030204" pitchFamily="18" charset="0"/>
                          </a:rPr>
                        </m:ctrlPr>
                      </m:sSubPr>
                      <m:e>
                        <m:r>
                          <a:rPr lang="en-US" sz="2400" b="0" i="1">
                            <a:latin typeface="Cambria Math" panose="02040503050406030204" pitchFamily="18" charset="0"/>
                          </a:rPr>
                          <m:t>𝑥</m:t>
                        </m:r>
                      </m:e>
                      <m:sub>
                        <m:r>
                          <a:rPr lang="en-US" sz="2400" b="0" i="1">
                            <a:latin typeface="Cambria Math" panose="02040503050406030204" pitchFamily="18" charset="0"/>
                          </a:rPr>
                          <m:t>2</m:t>
                        </m:r>
                      </m:sub>
                    </m:sSub>
                  </m:oMath>
                </a14:m>
                <a:r>
                  <a:rPr lang="en-US" sz="2400" dirty="0"/>
                  <a:t> (obviously) </a:t>
                </a:r>
              </a:p>
              <a:p>
                <a:pPr marL="342900" indent="-182880" defTabSz="914400">
                  <a:spcAft>
                    <a:spcPts val="600"/>
                  </a:spcAft>
                  <a:buClr>
                    <a:schemeClr val="accent1"/>
                  </a:buClr>
                  <a:buFont typeface="Arial" panose="020B0604020202020204" pitchFamily="34" charset="0"/>
                  <a:buChar char="•"/>
                </a:pPr>
                <a:endParaRPr lang="en-US" sz="2400" dirty="0"/>
              </a:p>
            </p:txBody>
          </p:sp>
        </mc:Choice>
        <mc:Fallback xmlns="">
          <p:sp>
            <p:nvSpPr>
              <p:cNvPr id="3" name="TextBox 2">
                <a:extLst>
                  <a:ext uri="{FF2B5EF4-FFF2-40B4-BE49-F238E27FC236}">
                    <a16:creationId xmlns:a16="http://schemas.microsoft.com/office/drawing/2014/main" id="{DCB2FA67-7FB9-4522-8856-77EC1EBC7712}"/>
                  </a:ext>
                </a:extLst>
              </p:cNvPr>
              <p:cNvSpPr txBox="1">
                <a:spLocks noRot="1" noChangeAspect="1" noMove="1" noResize="1" noEditPoints="1" noAdjustHandles="1" noChangeArrowheads="1" noChangeShapeType="1" noTextEdit="1"/>
              </p:cNvSpPr>
              <p:nvPr/>
            </p:nvSpPr>
            <p:spPr>
              <a:xfrm>
                <a:off x="1211140" y="2005739"/>
                <a:ext cx="5113462" cy="4174398"/>
              </a:xfrm>
              <a:prstGeom prst="rect">
                <a:avLst/>
              </a:prstGeom>
              <a:blipFill>
                <a:blip r:embed="rId3"/>
                <a:stretch>
                  <a:fillRect l="-1907" t="-1168" r="-954"/>
                </a:stretch>
              </a:blipFill>
            </p:spPr>
            <p:txBody>
              <a:bodyPr/>
              <a:lstStyle/>
              <a:p>
                <a:r>
                  <a:rPr lang="en-US">
                    <a:noFill/>
                  </a:rPr>
                  <a:t> </a:t>
                </a:r>
              </a:p>
            </p:txBody>
          </p:sp>
        </mc:Fallback>
      </mc:AlternateContent>
      <p:pic>
        <p:nvPicPr>
          <p:cNvPr id="2050" name="Picture 2" descr="A flowchart showing how to construct a regression model.">
            <a:extLst>
              <a:ext uri="{FF2B5EF4-FFF2-40B4-BE49-F238E27FC236}">
                <a16:creationId xmlns:a16="http://schemas.microsoft.com/office/drawing/2014/main" id="{7745A6DF-B648-4785-9494-9E097699961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625" r="-1" b="-1"/>
          <a:stretch/>
        </p:blipFill>
        <p:spPr bwMode="auto">
          <a:xfrm>
            <a:off x="6324601" y="10"/>
            <a:ext cx="5867400" cy="6857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12325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77400" cy="624840"/>
          </a:xfrm>
        </p:spPr>
        <p:txBody>
          <a:bodyPr>
            <a:normAutofit fontScale="90000"/>
          </a:bodyPr>
          <a:lstStyle/>
          <a:p>
            <a:r>
              <a:rPr lang="en-US" dirty="0">
                <a:cs typeface="Times New Roman" panose="02020603050405020304" pitchFamily="18" charset="0"/>
              </a:rPr>
              <a:t>What should you </a:t>
            </a:r>
            <a:r>
              <a:rPr lang="en-US" b="1" u="sng" dirty="0">
                <a:cs typeface="Times New Roman" panose="02020603050405020304" pitchFamily="18" charset="0"/>
              </a:rPr>
              <a:t>not </a:t>
            </a:r>
            <a:r>
              <a:rPr lang="en-US" dirty="0">
                <a:cs typeface="Times New Roman" panose="02020603050405020304" pitchFamily="18" charset="0"/>
              </a:rPr>
              <a:t>control for? </a:t>
            </a:r>
            <a:r>
              <a:rPr lang="en-US" b="1" dirty="0">
                <a:cs typeface="Times New Roman" panose="02020603050405020304" pitchFamily="18" charset="0"/>
              </a:rPr>
              <a:t>Colliders</a:t>
            </a:r>
            <a:endParaRPr lang="en-US" dirty="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F87E3D3F-7D9D-4218-B38A-FF8F9D278CCC}"/>
              </a:ext>
            </a:extLst>
          </p:cNvPr>
          <p:cNvSpPr txBox="1"/>
          <p:nvPr/>
        </p:nvSpPr>
        <p:spPr>
          <a:xfrm>
            <a:off x="2286000" y="1519864"/>
            <a:ext cx="1600200" cy="842336"/>
          </a:xfrm>
          <a:prstGeom prst="rect">
            <a:avLst/>
          </a:prstGeom>
          <a:solidFill>
            <a:schemeClr val="bg1"/>
          </a:solidFill>
        </p:spPr>
        <p:txBody>
          <a:bodyPr wrap="square" rtlCol="0">
            <a:spAutoFit/>
          </a:bodyPr>
          <a:lstStyle/>
          <a:p>
            <a:endParaRPr lang="en-US" dirty="0"/>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DCB2FA67-7FB9-4522-8856-77EC1EBC7712}"/>
                  </a:ext>
                </a:extLst>
              </p:cNvPr>
              <p:cNvSpPr txBox="1"/>
              <p:nvPr/>
            </p:nvSpPr>
            <p:spPr>
              <a:xfrm>
                <a:off x="762000" y="962232"/>
                <a:ext cx="9677400" cy="1508105"/>
              </a:xfrm>
              <a:prstGeom prst="rect">
                <a:avLst/>
              </a:prstGeom>
              <a:noFill/>
            </p:spPr>
            <p:txBody>
              <a:bodyPr wrap="square" rtlCol="0">
                <a:spAutoFit/>
              </a:bodyPr>
              <a:lstStyle/>
              <a:p>
                <a:pPr marL="342900" indent="-342900">
                  <a:buFont typeface="Arial" panose="020B0604020202020204" pitchFamily="34" charset="0"/>
                  <a:buChar char="•"/>
                </a:pPr>
                <a:r>
                  <a:rPr lang="en-US" sz="2300" dirty="0">
                    <a:latin typeface="Times New Roman" panose="02020603050405020304" pitchFamily="18" charset="0"/>
                    <a:cs typeface="Times New Roman" panose="02020603050405020304" pitchFamily="18" charset="0"/>
                  </a:rPr>
                  <a:t>What if there are variables that are </a:t>
                </a:r>
                <a:r>
                  <a:rPr lang="en-US" sz="2300" u="sng" dirty="0">
                    <a:latin typeface="Times New Roman" panose="02020603050405020304" pitchFamily="18" charset="0"/>
                    <a:cs typeface="Times New Roman" panose="02020603050405020304" pitchFamily="18" charset="0"/>
                  </a:rPr>
                  <a:t>outcomes </a:t>
                </a:r>
                <a:r>
                  <a:rPr lang="en-US" sz="2300" dirty="0">
                    <a:latin typeface="Times New Roman" panose="02020603050405020304" pitchFamily="18" charset="0"/>
                    <a:cs typeface="Times New Roman" panose="02020603050405020304" pitchFamily="18" charset="0"/>
                  </a:rPr>
                  <a:t>of </a:t>
                </a:r>
              </a:p>
              <a:p>
                <a:pPr lvl="1"/>
                <a14:m>
                  <m:oMath xmlns:m="http://schemas.openxmlformats.org/officeDocument/2006/math">
                    <m:r>
                      <a:rPr lang="en-US" sz="2300" b="0" i="1" smtClean="0">
                        <a:latin typeface="Cambria Math" panose="02040503050406030204" pitchFamily="18" charset="0"/>
                        <a:cs typeface="Times New Roman" panose="02020603050405020304" pitchFamily="18" charset="0"/>
                      </a:rPr>
                      <m:t>𝐷</m:t>
                    </m:r>
                  </m:oMath>
                </a14:m>
                <a:r>
                  <a:rPr lang="en-US" sz="2300" dirty="0">
                    <a:latin typeface="Times New Roman" panose="02020603050405020304" pitchFamily="18" charset="0"/>
                    <a:cs typeface="Times New Roman" panose="02020603050405020304" pitchFamily="18" charset="0"/>
                  </a:rPr>
                  <a:t> and </a:t>
                </a:r>
                <a14:m>
                  <m:oMath xmlns:m="http://schemas.openxmlformats.org/officeDocument/2006/math">
                    <m:r>
                      <a:rPr lang="en-US" sz="2300" b="0" i="1" smtClean="0">
                        <a:latin typeface="Cambria Math" panose="02040503050406030204" pitchFamily="18" charset="0"/>
                        <a:cs typeface="Times New Roman" panose="02020603050405020304" pitchFamily="18" charset="0"/>
                      </a:rPr>
                      <m:t>𝑌</m:t>
                    </m:r>
                  </m:oMath>
                </a14:m>
                <a:r>
                  <a:rPr lang="en-US" sz="2300" dirty="0">
                    <a:latin typeface="Times New Roman" panose="02020603050405020304" pitchFamily="18" charset="0"/>
                    <a:cs typeface="Times New Roman" panose="02020603050405020304" pitchFamily="18" charset="0"/>
                  </a:rPr>
                  <a:t>?</a:t>
                </a:r>
              </a:p>
              <a:p>
                <a:pPr marL="342900" indent="-342900">
                  <a:buFont typeface="Arial" panose="020B0604020202020204" pitchFamily="34" charset="0"/>
                  <a:buChar char="•"/>
                </a:pPr>
                <a:r>
                  <a:rPr lang="en-US" sz="2300" dirty="0">
                    <a:latin typeface="Times New Roman" panose="02020603050405020304" pitchFamily="18" charset="0"/>
                    <a:cs typeface="Times New Roman" panose="02020603050405020304" pitchFamily="18" charset="0"/>
                  </a:rPr>
                  <a:t>These are called </a:t>
                </a:r>
                <a:r>
                  <a:rPr lang="en-US" sz="2300" u="sng" dirty="0">
                    <a:latin typeface="Times New Roman" panose="02020603050405020304" pitchFamily="18" charset="0"/>
                    <a:cs typeface="Times New Roman" panose="02020603050405020304" pitchFamily="18" charset="0"/>
                  </a:rPr>
                  <a:t>colliders</a:t>
                </a:r>
                <a:r>
                  <a:rPr lang="en-US" sz="2300" dirty="0">
                    <a:latin typeface="Times New Roman" panose="02020603050405020304" pitchFamily="18" charset="0"/>
                    <a:cs typeface="Times New Roman" panose="02020603050405020304" pitchFamily="18" charset="0"/>
                  </a:rPr>
                  <a:t> </a:t>
                </a:r>
              </a:p>
              <a:p>
                <a:pPr marL="342900" indent="-342900">
                  <a:buFont typeface="Arial" panose="020B0604020202020204" pitchFamily="34" charset="0"/>
                  <a:buChar char="•"/>
                </a:pPr>
                <a:r>
                  <a:rPr lang="en-US" sz="2300" u="sng" dirty="0">
                    <a:latin typeface="Times New Roman" panose="02020603050405020304" pitchFamily="18" charset="0"/>
                    <a:cs typeface="Times New Roman" panose="02020603050405020304" pitchFamily="18" charset="0"/>
                  </a:rPr>
                  <a:t>Controlling for them will </a:t>
                </a:r>
                <a:r>
                  <a:rPr lang="en-US" sz="2300" i="1" u="sng" dirty="0">
                    <a:latin typeface="Times New Roman" panose="02020603050405020304" pitchFamily="18" charset="0"/>
                    <a:cs typeface="Times New Roman" panose="02020603050405020304" pitchFamily="18" charset="0"/>
                  </a:rPr>
                  <a:t>re-open </a:t>
                </a:r>
                <a:r>
                  <a:rPr lang="en-US" sz="2300" u="sng" dirty="0">
                    <a:latin typeface="Times New Roman" panose="02020603050405020304" pitchFamily="18" charset="0"/>
                    <a:cs typeface="Times New Roman" panose="02020603050405020304" pitchFamily="18" charset="0"/>
                  </a:rPr>
                  <a:t>back doors you don’t want!</a:t>
                </a:r>
              </a:p>
            </p:txBody>
          </p:sp>
        </mc:Choice>
        <mc:Fallback xmlns="">
          <p:sp>
            <p:nvSpPr>
              <p:cNvPr id="3" name="TextBox 2">
                <a:extLst>
                  <a:ext uri="{FF2B5EF4-FFF2-40B4-BE49-F238E27FC236}">
                    <a16:creationId xmlns:a16="http://schemas.microsoft.com/office/drawing/2014/main" id="{DCB2FA67-7FB9-4522-8856-77EC1EBC7712}"/>
                  </a:ext>
                </a:extLst>
              </p:cNvPr>
              <p:cNvSpPr txBox="1">
                <a:spLocks noRot="1" noChangeAspect="1" noMove="1" noResize="1" noEditPoints="1" noAdjustHandles="1" noChangeArrowheads="1" noChangeShapeType="1" noTextEdit="1"/>
              </p:cNvSpPr>
              <p:nvPr/>
            </p:nvSpPr>
            <p:spPr>
              <a:xfrm>
                <a:off x="762000" y="962232"/>
                <a:ext cx="9677400" cy="1508105"/>
              </a:xfrm>
              <a:prstGeom prst="rect">
                <a:avLst/>
              </a:prstGeom>
              <a:blipFill>
                <a:blip r:embed="rId3"/>
                <a:stretch>
                  <a:fillRect l="-756" t="-3644" b="-809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Oval 3">
                <a:extLst>
                  <a:ext uri="{FF2B5EF4-FFF2-40B4-BE49-F238E27FC236}">
                    <a16:creationId xmlns:a16="http://schemas.microsoft.com/office/drawing/2014/main" id="{382A08C6-5690-6C15-D517-75E85F84C4A5}"/>
                  </a:ext>
                </a:extLst>
              </p:cNvPr>
              <p:cNvSpPr/>
              <p:nvPr/>
            </p:nvSpPr>
            <p:spPr>
              <a:xfrm>
                <a:off x="8872001" y="1857579"/>
                <a:ext cx="731520" cy="73152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𝑋</m:t>
                      </m:r>
                    </m:oMath>
                  </m:oMathPara>
                </a14:m>
                <a:endParaRPr lang="en-US" sz="2200" dirty="0">
                  <a:latin typeface="Times New Roman" panose="02020603050405020304" pitchFamily="18" charset="0"/>
                </a:endParaRPr>
              </a:p>
            </p:txBody>
          </p:sp>
        </mc:Choice>
        <mc:Fallback xmlns="">
          <p:sp>
            <p:nvSpPr>
              <p:cNvPr id="4" name="Oval 3">
                <a:extLst>
                  <a:ext uri="{FF2B5EF4-FFF2-40B4-BE49-F238E27FC236}">
                    <a16:creationId xmlns:a16="http://schemas.microsoft.com/office/drawing/2014/main" id="{382A08C6-5690-6C15-D517-75E85F84C4A5}"/>
                  </a:ext>
                </a:extLst>
              </p:cNvPr>
              <p:cNvSpPr>
                <a:spLocks noRot="1" noChangeAspect="1" noMove="1" noResize="1" noEditPoints="1" noAdjustHandles="1" noChangeArrowheads="1" noChangeShapeType="1" noTextEdit="1"/>
              </p:cNvSpPr>
              <p:nvPr/>
            </p:nvSpPr>
            <p:spPr>
              <a:xfrm>
                <a:off x="8872001" y="1857579"/>
                <a:ext cx="731520" cy="731520"/>
              </a:xfrm>
              <a:prstGeom prst="ellipse">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Oval 5">
                <a:extLst>
                  <a:ext uri="{FF2B5EF4-FFF2-40B4-BE49-F238E27FC236}">
                    <a16:creationId xmlns:a16="http://schemas.microsoft.com/office/drawing/2014/main" id="{CFBCC196-E416-E986-EE60-06957752C2F5}"/>
                  </a:ext>
                </a:extLst>
              </p:cNvPr>
              <p:cNvSpPr/>
              <p:nvPr/>
            </p:nvSpPr>
            <p:spPr>
              <a:xfrm>
                <a:off x="10226040" y="962232"/>
                <a:ext cx="731520" cy="73152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𝑌</m:t>
                      </m:r>
                    </m:oMath>
                  </m:oMathPara>
                </a14:m>
                <a:endParaRPr lang="en-US" sz="2200" dirty="0">
                  <a:latin typeface="Times New Roman" panose="02020603050405020304" pitchFamily="18" charset="0"/>
                </a:endParaRPr>
              </a:p>
            </p:txBody>
          </p:sp>
        </mc:Choice>
        <mc:Fallback xmlns="">
          <p:sp>
            <p:nvSpPr>
              <p:cNvPr id="6" name="Oval 5">
                <a:extLst>
                  <a:ext uri="{FF2B5EF4-FFF2-40B4-BE49-F238E27FC236}">
                    <a16:creationId xmlns:a16="http://schemas.microsoft.com/office/drawing/2014/main" id="{CFBCC196-E416-E986-EE60-06957752C2F5}"/>
                  </a:ext>
                </a:extLst>
              </p:cNvPr>
              <p:cNvSpPr>
                <a:spLocks noRot="1" noChangeAspect="1" noMove="1" noResize="1" noEditPoints="1" noAdjustHandles="1" noChangeArrowheads="1" noChangeShapeType="1" noTextEdit="1"/>
              </p:cNvSpPr>
              <p:nvPr/>
            </p:nvSpPr>
            <p:spPr>
              <a:xfrm>
                <a:off x="10226040" y="962232"/>
                <a:ext cx="731520" cy="731520"/>
              </a:xfrm>
              <a:prstGeom prst="ellipse">
                <a:avLst/>
              </a:prstGeom>
              <a:blipFill>
                <a:blip r:embed="rId5"/>
                <a:stretch>
                  <a:fillRect/>
                </a:stretch>
              </a:blipFill>
            </p:spPr>
            <p:txBody>
              <a:bodyPr/>
              <a:lstStyle/>
              <a:p>
                <a:r>
                  <a:rPr lang="en-US">
                    <a:noFill/>
                  </a:rPr>
                  <a:t> </a:t>
                </a:r>
              </a:p>
            </p:txBody>
          </p:sp>
        </mc:Fallback>
      </mc:AlternateContent>
      <p:cxnSp>
        <p:nvCxnSpPr>
          <p:cNvPr id="12" name="Straight Arrow Connector 11">
            <a:extLst>
              <a:ext uri="{FF2B5EF4-FFF2-40B4-BE49-F238E27FC236}">
                <a16:creationId xmlns:a16="http://schemas.microsoft.com/office/drawing/2014/main" id="{BF23FB0B-C580-8EB2-AEAE-9229E0D7C0CA}"/>
              </a:ext>
            </a:extLst>
          </p:cNvPr>
          <p:cNvCxnSpPr>
            <a:cxnSpLocks/>
            <a:stCxn id="15" idx="6"/>
            <a:endCxn id="6" idx="2"/>
          </p:cNvCxnSpPr>
          <p:nvPr/>
        </p:nvCxnSpPr>
        <p:spPr>
          <a:xfrm>
            <a:off x="8177372" y="1327992"/>
            <a:ext cx="204866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65D49238-D3CE-4C49-F8C4-43FAF05ACAD7}"/>
              </a:ext>
            </a:extLst>
          </p:cNvPr>
          <p:cNvCxnSpPr>
            <a:cxnSpLocks/>
            <a:stCxn id="6" idx="3"/>
            <a:endCxn id="4" idx="6"/>
          </p:cNvCxnSpPr>
          <p:nvPr/>
        </p:nvCxnSpPr>
        <p:spPr>
          <a:xfrm flipH="1">
            <a:off x="9603521" y="1586623"/>
            <a:ext cx="729648" cy="63671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Oval 14">
                <a:extLst>
                  <a:ext uri="{FF2B5EF4-FFF2-40B4-BE49-F238E27FC236}">
                    <a16:creationId xmlns:a16="http://schemas.microsoft.com/office/drawing/2014/main" id="{1542BC0F-BA83-DFCD-89CD-176BCE2682DB}"/>
                  </a:ext>
                </a:extLst>
              </p:cNvPr>
              <p:cNvSpPr/>
              <p:nvPr/>
            </p:nvSpPr>
            <p:spPr>
              <a:xfrm>
                <a:off x="7445852" y="962232"/>
                <a:ext cx="731520" cy="73152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𝐷</m:t>
                      </m:r>
                    </m:oMath>
                  </m:oMathPara>
                </a14:m>
                <a:endParaRPr lang="en-US" sz="2200" dirty="0">
                  <a:latin typeface="Times New Roman" panose="02020603050405020304" pitchFamily="18" charset="0"/>
                </a:endParaRPr>
              </a:p>
            </p:txBody>
          </p:sp>
        </mc:Choice>
        <mc:Fallback xmlns="">
          <p:sp>
            <p:nvSpPr>
              <p:cNvPr id="15" name="Oval 14">
                <a:extLst>
                  <a:ext uri="{FF2B5EF4-FFF2-40B4-BE49-F238E27FC236}">
                    <a16:creationId xmlns:a16="http://schemas.microsoft.com/office/drawing/2014/main" id="{1542BC0F-BA83-DFCD-89CD-176BCE2682DB}"/>
                  </a:ext>
                </a:extLst>
              </p:cNvPr>
              <p:cNvSpPr>
                <a:spLocks noRot="1" noChangeAspect="1" noMove="1" noResize="1" noEditPoints="1" noAdjustHandles="1" noChangeArrowheads="1" noChangeShapeType="1" noTextEdit="1"/>
              </p:cNvSpPr>
              <p:nvPr/>
            </p:nvSpPr>
            <p:spPr>
              <a:xfrm>
                <a:off x="7445852" y="962232"/>
                <a:ext cx="731520" cy="731520"/>
              </a:xfrm>
              <a:prstGeom prst="ellipse">
                <a:avLst/>
              </a:prstGeom>
              <a:blipFill>
                <a:blip r:embed="rId6"/>
                <a:stretch>
                  <a:fillRect/>
                </a:stretch>
              </a:blipFill>
            </p:spPr>
            <p:txBody>
              <a:bodyPr/>
              <a:lstStyle/>
              <a:p>
                <a:r>
                  <a:rPr lang="en-US">
                    <a:noFill/>
                  </a:rPr>
                  <a:t> </a:t>
                </a:r>
              </a:p>
            </p:txBody>
          </p:sp>
        </mc:Fallback>
      </mc:AlternateContent>
      <p:cxnSp>
        <p:nvCxnSpPr>
          <p:cNvPr id="16" name="Straight Arrow Connector 15">
            <a:extLst>
              <a:ext uri="{FF2B5EF4-FFF2-40B4-BE49-F238E27FC236}">
                <a16:creationId xmlns:a16="http://schemas.microsoft.com/office/drawing/2014/main" id="{68D6C2B5-8EE5-D127-AE5B-ED4B1B986D66}"/>
              </a:ext>
            </a:extLst>
          </p:cNvPr>
          <p:cNvCxnSpPr>
            <a:cxnSpLocks/>
            <a:stCxn id="15" idx="5"/>
            <a:endCxn id="4" idx="2"/>
          </p:cNvCxnSpPr>
          <p:nvPr/>
        </p:nvCxnSpPr>
        <p:spPr>
          <a:xfrm>
            <a:off x="8070243" y="1586623"/>
            <a:ext cx="801758" cy="63671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78109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77400" cy="624840"/>
          </a:xfrm>
        </p:spPr>
        <p:txBody>
          <a:bodyPr>
            <a:normAutofit fontScale="90000"/>
          </a:bodyPr>
          <a:lstStyle/>
          <a:p>
            <a:r>
              <a:rPr lang="en-US" dirty="0">
                <a:cs typeface="Times New Roman" panose="02020603050405020304" pitchFamily="18" charset="0"/>
              </a:rPr>
              <a:t>What should you </a:t>
            </a:r>
            <a:r>
              <a:rPr lang="en-US" b="1" u="sng" dirty="0">
                <a:cs typeface="Times New Roman" panose="02020603050405020304" pitchFamily="18" charset="0"/>
              </a:rPr>
              <a:t>not </a:t>
            </a:r>
            <a:r>
              <a:rPr lang="en-US" dirty="0">
                <a:cs typeface="Times New Roman" panose="02020603050405020304" pitchFamily="18" charset="0"/>
              </a:rPr>
              <a:t>control for? </a:t>
            </a:r>
            <a:r>
              <a:rPr lang="en-US" b="1" dirty="0">
                <a:cs typeface="Times New Roman" panose="02020603050405020304" pitchFamily="18" charset="0"/>
              </a:rPr>
              <a:t>Colliders</a:t>
            </a:r>
            <a:endParaRPr lang="en-US" dirty="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F87E3D3F-7D9D-4218-B38A-FF8F9D278CCC}"/>
              </a:ext>
            </a:extLst>
          </p:cNvPr>
          <p:cNvSpPr txBox="1"/>
          <p:nvPr/>
        </p:nvSpPr>
        <p:spPr>
          <a:xfrm>
            <a:off x="2286000" y="1519864"/>
            <a:ext cx="1600200" cy="842336"/>
          </a:xfrm>
          <a:prstGeom prst="rect">
            <a:avLst/>
          </a:prstGeom>
          <a:solidFill>
            <a:schemeClr val="bg1"/>
          </a:solidFill>
        </p:spPr>
        <p:txBody>
          <a:bodyPr wrap="square" rtlCol="0">
            <a:spAutoFit/>
          </a:bodyPr>
          <a:lstStyle/>
          <a:p>
            <a:endParaRPr lang="en-US" dirty="0"/>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DCB2FA67-7FB9-4522-8856-77EC1EBC7712}"/>
                  </a:ext>
                </a:extLst>
              </p:cNvPr>
              <p:cNvSpPr txBox="1"/>
              <p:nvPr/>
            </p:nvSpPr>
            <p:spPr>
              <a:xfrm>
                <a:off x="762000" y="962232"/>
                <a:ext cx="9677400" cy="1508105"/>
              </a:xfrm>
              <a:prstGeom prst="rect">
                <a:avLst/>
              </a:prstGeom>
              <a:noFill/>
            </p:spPr>
            <p:txBody>
              <a:bodyPr wrap="square" rtlCol="0">
                <a:spAutoFit/>
              </a:bodyPr>
              <a:lstStyle/>
              <a:p>
                <a:pPr marL="342900" indent="-342900">
                  <a:buFont typeface="Arial" panose="020B0604020202020204" pitchFamily="34" charset="0"/>
                  <a:buChar char="•"/>
                </a:pPr>
                <a:r>
                  <a:rPr lang="en-US" sz="2300" dirty="0">
                    <a:latin typeface="Times New Roman" panose="02020603050405020304" pitchFamily="18" charset="0"/>
                    <a:cs typeface="Times New Roman" panose="02020603050405020304" pitchFamily="18" charset="0"/>
                  </a:rPr>
                  <a:t>What if there are variables that are </a:t>
                </a:r>
                <a:r>
                  <a:rPr lang="en-US" sz="2300" u="sng" dirty="0">
                    <a:latin typeface="Times New Roman" panose="02020603050405020304" pitchFamily="18" charset="0"/>
                    <a:cs typeface="Times New Roman" panose="02020603050405020304" pitchFamily="18" charset="0"/>
                  </a:rPr>
                  <a:t>outcomes </a:t>
                </a:r>
                <a:r>
                  <a:rPr lang="en-US" sz="2300" dirty="0">
                    <a:latin typeface="Times New Roman" panose="02020603050405020304" pitchFamily="18" charset="0"/>
                    <a:cs typeface="Times New Roman" panose="02020603050405020304" pitchFamily="18" charset="0"/>
                  </a:rPr>
                  <a:t>of </a:t>
                </a:r>
              </a:p>
              <a:p>
                <a:pPr lvl="1"/>
                <a14:m>
                  <m:oMath xmlns:m="http://schemas.openxmlformats.org/officeDocument/2006/math">
                    <m:r>
                      <a:rPr lang="en-US" sz="2300" b="0" i="1" smtClean="0">
                        <a:latin typeface="Cambria Math" panose="02040503050406030204" pitchFamily="18" charset="0"/>
                        <a:cs typeface="Times New Roman" panose="02020603050405020304" pitchFamily="18" charset="0"/>
                      </a:rPr>
                      <m:t>𝐷</m:t>
                    </m:r>
                  </m:oMath>
                </a14:m>
                <a:r>
                  <a:rPr lang="en-US" sz="2300" dirty="0">
                    <a:latin typeface="Times New Roman" panose="02020603050405020304" pitchFamily="18" charset="0"/>
                    <a:cs typeface="Times New Roman" panose="02020603050405020304" pitchFamily="18" charset="0"/>
                  </a:rPr>
                  <a:t> and </a:t>
                </a:r>
                <a14:m>
                  <m:oMath xmlns:m="http://schemas.openxmlformats.org/officeDocument/2006/math">
                    <m:r>
                      <a:rPr lang="en-US" sz="2300" b="0" i="1" smtClean="0">
                        <a:latin typeface="Cambria Math" panose="02040503050406030204" pitchFamily="18" charset="0"/>
                        <a:cs typeface="Times New Roman" panose="02020603050405020304" pitchFamily="18" charset="0"/>
                      </a:rPr>
                      <m:t>𝑌</m:t>
                    </m:r>
                  </m:oMath>
                </a14:m>
                <a:r>
                  <a:rPr lang="en-US" sz="2300" dirty="0">
                    <a:latin typeface="Times New Roman" panose="02020603050405020304" pitchFamily="18" charset="0"/>
                    <a:cs typeface="Times New Roman" panose="02020603050405020304" pitchFamily="18" charset="0"/>
                  </a:rPr>
                  <a:t>?</a:t>
                </a:r>
              </a:p>
              <a:p>
                <a:pPr marL="342900" indent="-342900">
                  <a:buFont typeface="Arial" panose="020B0604020202020204" pitchFamily="34" charset="0"/>
                  <a:buChar char="•"/>
                </a:pPr>
                <a:r>
                  <a:rPr lang="en-US" sz="2300" dirty="0">
                    <a:latin typeface="Times New Roman" panose="02020603050405020304" pitchFamily="18" charset="0"/>
                    <a:cs typeface="Times New Roman" panose="02020603050405020304" pitchFamily="18" charset="0"/>
                  </a:rPr>
                  <a:t>These are called </a:t>
                </a:r>
                <a:r>
                  <a:rPr lang="en-US" sz="2300" u="sng" dirty="0">
                    <a:latin typeface="Times New Roman" panose="02020603050405020304" pitchFamily="18" charset="0"/>
                    <a:cs typeface="Times New Roman" panose="02020603050405020304" pitchFamily="18" charset="0"/>
                  </a:rPr>
                  <a:t>colliders</a:t>
                </a:r>
                <a:r>
                  <a:rPr lang="en-US" sz="2300" dirty="0">
                    <a:latin typeface="Times New Roman" panose="02020603050405020304" pitchFamily="18" charset="0"/>
                    <a:cs typeface="Times New Roman" panose="02020603050405020304" pitchFamily="18" charset="0"/>
                  </a:rPr>
                  <a:t> </a:t>
                </a:r>
              </a:p>
              <a:p>
                <a:pPr marL="342900" indent="-342900">
                  <a:buFont typeface="Arial" panose="020B0604020202020204" pitchFamily="34" charset="0"/>
                  <a:buChar char="•"/>
                </a:pPr>
                <a:r>
                  <a:rPr lang="en-US" sz="2300" u="sng" dirty="0">
                    <a:latin typeface="Times New Roman" panose="02020603050405020304" pitchFamily="18" charset="0"/>
                    <a:cs typeface="Times New Roman" panose="02020603050405020304" pitchFamily="18" charset="0"/>
                  </a:rPr>
                  <a:t>Controlling for them will </a:t>
                </a:r>
                <a:r>
                  <a:rPr lang="en-US" sz="2300" i="1" u="sng" dirty="0">
                    <a:latin typeface="Times New Roman" panose="02020603050405020304" pitchFamily="18" charset="0"/>
                    <a:cs typeface="Times New Roman" panose="02020603050405020304" pitchFamily="18" charset="0"/>
                  </a:rPr>
                  <a:t>re-open </a:t>
                </a:r>
                <a:r>
                  <a:rPr lang="en-US" sz="2300" u="sng" dirty="0">
                    <a:latin typeface="Times New Roman" panose="02020603050405020304" pitchFamily="18" charset="0"/>
                    <a:cs typeface="Times New Roman" panose="02020603050405020304" pitchFamily="18" charset="0"/>
                  </a:rPr>
                  <a:t>back doors you don’t want!</a:t>
                </a:r>
              </a:p>
            </p:txBody>
          </p:sp>
        </mc:Choice>
        <mc:Fallback xmlns="">
          <p:sp>
            <p:nvSpPr>
              <p:cNvPr id="3" name="TextBox 2">
                <a:extLst>
                  <a:ext uri="{FF2B5EF4-FFF2-40B4-BE49-F238E27FC236}">
                    <a16:creationId xmlns:a16="http://schemas.microsoft.com/office/drawing/2014/main" id="{DCB2FA67-7FB9-4522-8856-77EC1EBC7712}"/>
                  </a:ext>
                </a:extLst>
              </p:cNvPr>
              <p:cNvSpPr txBox="1">
                <a:spLocks noRot="1" noChangeAspect="1" noMove="1" noResize="1" noEditPoints="1" noAdjustHandles="1" noChangeArrowheads="1" noChangeShapeType="1" noTextEdit="1"/>
              </p:cNvSpPr>
              <p:nvPr/>
            </p:nvSpPr>
            <p:spPr>
              <a:xfrm>
                <a:off x="762000" y="962232"/>
                <a:ext cx="9677400" cy="1508105"/>
              </a:xfrm>
              <a:prstGeom prst="rect">
                <a:avLst/>
              </a:prstGeom>
              <a:blipFill>
                <a:blip r:embed="rId3"/>
                <a:stretch>
                  <a:fillRect l="-756" t="-3644" b="-809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Oval 3">
                <a:extLst>
                  <a:ext uri="{FF2B5EF4-FFF2-40B4-BE49-F238E27FC236}">
                    <a16:creationId xmlns:a16="http://schemas.microsoft.com/office/drawing/2014/main" id="{382A08C6-5690-6C15-D517-75E85F84C4A5}"/>
                  </a:ext>
                </a:extLst>
              </p:cNvPr>
              <p:cNvSpPr/>
              <p:nvPr/>
            </p:nvSpPr>
            <p:spPr>
              <a:xfrm>
                <a:off x="8872001" y="1857579"/>
                <a:ext cx="731520" cy="73152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𝑋</m:t>
                      </m:r>
                    </m:oMath>
                  </m:oMathPara>
                </a14:m>
                <a:endParaRPr lang="en-US" sz="2200" dirty="0">
                  <a:latin typeface="Times New Roman" panose="02020603050405020304" pitchFamily="18" charset="0"/>
                </a:endParaRPr>
              </a:p>
            </p:txBody>
          </p:sp>
        </mc:Choice>
        <mc:Fallback xmlns="">
          <p:sp>
            <p:nvSpPr>
              <p:cNvPr id="4" name="Oval 3">
                <a:extLst>
                  <a:ext uri="{FF2B5EF4-FFF2-40B4-BE49-F238E27FC236}">
                    <a16:creationId xmlns:a16="http://schemas.microsoft.com/office/drawing/2014/main" id="{382A08C6-5690-6C15-D517-75E85F84C4A5}"/>
                  </a:ext>
                </a:extLst>
              </p:cNvPr>
              <p:cNvSpPr>
                <a:spLocks noRot="1" noChangeAspect="1" noMove="1" noResize="1" noEditPoints="1" noAdjustHandles="1" noChangeArrowheads="1" noChangeShapeType="1" noTextEdit="1"/>
              </p:cNvSpPr>
              <p:nvPr/>
            </p:nvSpPr>
            <p:spPr>
              <a:xfrm>
                <a:off x="8872001" y="1857579"/>
                <a:ext cx="731520" cy="731520"/>
              </a:xfrm>
              <a:prstGeom prst="ellipse">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Oval 5">
                <a:extLst>
                  <a:ext uri="{FF2B5EF4-FFF2-40B4-BE49-F238E27FC236}">
                    <a16:creationId xmlns:a16="http://schemas.microsoft.com/office/drawing/2014/main" id="{CFBCC196-E416-E986-EE60-06957752C2F5}"/>
                  </a:ext>
                </a:extLst>
              </p:cNvPr>
              <p:cNvSpPr/>
              <p:nvPr/>
            </p:nvSpPr>
            <p:spPr>
              <a:xfrm>
                <a:off x="10226040" y="962232"/>
                <a:ext cx="731520" cy="73152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𝑌</m:t>
                      </m:r>
                    </m:oMath>
                  </m:oMathPara>
                </a14:m>
                <a:endParaRPr lang="en-US" sz="2200" dirty="0">
                  <a:latin typeface="Times New Roman" panose="02020603050405020304" pitchFamily="18" charset="0"/>
                </a:endParaRPr>
              </a:p>
            </p:txBody>
          </p:sp>
        </mc:Choice>
        <mc:Fallback xmlns="">
          <p:sp>
            <p:nvSpPr>
              <p:cNvPr id="6" name="Oval 5">
                <a:extLst>
                  <a:ext uri="{FF2B5EF4-FFF2-40B4-BE49-F238E27FC236}">
                    <a16:creationId xmlns:a16="http://schemas.microsoft.com/office/drawing/2014/main" id="{CFBCC196-E416-E986-EE60-06957752C2F5}"/>
                  </a:ext>
                </a:extLst>
              </p:cNvPr>
              <p:cNvSpPr>
                <a:spLocks noRot="1" noChangeAspect="1" noMove="1" noResize="1" noEditPoints="1" noAdjustHandles="1" noChangeArrowheads="1" noChangeShapeType="1" noTextEdit="1"/>
              </p:cNvSpPr>
              <p:nvPr/>
            </p:nvSpPr>
            <p:spPr>
              <a:xfrm>
                <a:off x="10226040" y="962232"/>
                <a:ext cx="731520" cy="731520"/>
              </a:xfrm>
              <a:prstGeom prst="ellipse">
                <a:avLst/>
              </a:prstGeom>
              <a:blipFill>
                <a:blip r:embed="rId5"/>
                <a:stretch>
                  <a:fillRect/>
                </a:stretch>
              </a:blipFill>
            </p:spPr>
            <p:txBody>
              <a:bodyPr/>
              <a:lstStyle/>
              <a:p>
                <a:r>
                  <a:rPr lang="en-US">
                    <a:noFill/>
                  </a:rPr>
                  <a:t> </a:t>
                </a:r>
              </a:p>
            </p:txBody>
          </p:sp>
        </mc:Fallback>
      </mc:AlternateContent>
      <p:cxnSp>
        <p:nvCxnSpPr>
          <p:cNvPr id="12" name="Straight Arrow Connector 11">
            <a:extLst>
              <a:ext uri="{FF2B5EF4-FFF2-40B4-BE49-F238E27FC236}">
                <a16:creationId xmlns:a16="http://schemas.microsoft.com/office/drawing/2014/main" id="{BF23FB0B-C580-8EB2-AEAE-9229E0D7C0CA}"/>
              </a:ext>
            </a:extLst>
          </p:cNvPr>
          <p:cNvCxnSpPr>
            <a:cxnSpLocks/>
            <a:stCxn id="15" idx="6"/>
            <a:endCxn id="6" idx="2"/>
          </p:cNvCxnSpPr>
          <p:nvPr/>
        </p:nvCxnSpPr>
        <p:spPr>
          <a:xfrm>
            <a:off x="8177372" y="1327992"/>
            <a:ext cx="204866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65D49238-D3CE-4C49-F8C4-43FAF05ACAD7}"/>
              </a:ext>
            </a:extLst>
          </p:cNvPr>
          <p:cNvCxnSpPr>
            <a:cxnSpLocks/>
            <a:stCxn id="6" idx="3"/>
            <a:endCxn id="4" idx="6"/>
          </p:cNvCxnSpPr>
          <p:nvPr/>
        </p:nvCxnSpPr>
        <p:spPr>
          <a:xfrm flipH="1">
            <a:off x="9603521" y="1586623"/>
            <a:ext cx="729648" cy="63671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Oval 14">
                <a:extLst>
                  <a:ext uri="{FF2B5EF4-FFF2-40B4-BE49-F238E27FC236}">
                    <a16:creationId xmlns:a16="http://schemas.microsoft.com/office/drawing/2014/main" id="{1542BC0F-BA83-DFCD-89CD-176BCE2682DB}"/>
                  </a:ext>
                </a:extLst>
              </p:cNvPr>
              <p:cNvSpPr/>
              <p:nvPr/>
            </p:nvSpPr>
            <p:spPr>
              <a:xfrm>
                <a:off x="7445852" y="962232"/>
                <a:ext cx="731520" cy="73152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𝐷</m:t>
                      </m:r>
                    </m:oMath>
                  </m:oMathPara>
                </a14:m>
                <a:endParaRPr lang="en-US" sz="2200" dirty="0">
                  <a:latin typeface="Times New Roman" panose="02020603050405020304" pitchFamily="18" charset="0"/>
                </a:endParaRPr>
              </a:p>
            </p:txBody>
          </p:sp>
        </mc:Choice>
        <mc:Fallback xmlns="">
          <p:sp>
            <p:nvSpPr>
              <p:cNvPr id="15" name="Oval 14">
                <a:extLst>
                  <a:ext uri="{FF2B5EF4-FFF2-40B4-BE49-F238E27FC236}">
                    <a16:creationId xmlns:a16="http://schemas.microsoft.com/office/drawing/2014/main" id="{1542BC0F-BA83-DFCD-89CD-176BCE2682DB}"/>
                  </a:ext>
                </a:extLst>
              </p:cNvPr>
              <p:cNvSpPr>
                <a:spLocks noRot="1" noChangeAspect="1" noMove="1" noResize="1" noEditPoints="1" noAdjustHandles="1" noChangeArrowheads="1" noChangeShapeType="1" noTextEdit="1"/>
              </p:cNvSpPr>
              <p:nvPr/>
            </p:nvSpPr>
            <p:spPr>
              <a:xfrm>
                <a:off x="7445852" y="962232"/>
                <a:ext cx="731520" cy="731520"/>
              </a:xfrm>
              <a:prstGeom prst="ellipse">
                <a:avLst/>
              </a:prstGeom>
              <a:blipFill>
                <a:blip r:embed="rId6"/>
                <a:stretch>
                  <a:fillRect/>
                </a:stretch>
              </a:blipFill>
            </p:spPr>
            <p:txBody>
              <a:bodyPr/>
              <a:lstStyle/>
              <a:p>
                <a:r>
                  <a:rPr lang="en-US">
                    <a:noFill/>
                  </a:rPr>
                  <a:t> </a:t>
                </a:r>
              </a:p>
            </p:txBody>
          </p:sp>
        </mc:Fallback>
      </mc:AlternateContent>
      <p:cxnSp>
        <p:nvCxnSpPr>
          <p:cNvPr id="16" name="Straight Arrow Connector 15">
            <a:extLst>
              <a:ext uri="{FF2B5EF4-FFF2-40B4-BE49-F238E27FC236}">
                <a16:creationId xmlns:a16="http://schemas.microsoft.com/office/drawing/2014/main" id="{68D6C2B5-8EE5-D127-AE5B-ED4B1B986D66}"/>
              </a:ext>
            </a:extLst>
          </p:cNvPr>
          <p:cNvCxnSpPr>
            <a:cxnSpLocks/>
            <a:stCxn id="15" idx="5"/>
            <a:endCxn id="4" idx="2"/>
          </p:cNvCxnSpPr>
          <p:nvPr/>
        </p:nvCxnSpPr>
        <p:spPr>
          <a:xfrm>
            <a:off x="8070243" y="1586623"/>
            <a:ext cx="801758" cy="63671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F4EAE8F2-C3C8-9C87-1671-2314EF50FBAA}"/>
              </a:ext>
            </a:extLst>
          </p:cNvPr>
          <p:cNvSpPr txBox="1"/>
          <p:nvPr/>
        </p:nvSpPr>
        <p:spPr>
          <a:xfrm>
            <a:off x="762000" y="2674947"/>
            <a:ext cx="9677400" cy="1862048"/>
          </a:xfrm>
          <a:prstGeom prst="rect">
            <a:avLst/>
          </a:prstGeom>
          <a:noFill/>
        </p:spPr>
        <p:txBody>
          <a:bodyPr wrap="square" rtlCol="0">
            <a:spAutoFit/>
          </a:bodyPr>
          <a:lstStyle/>
          <a:p>
            <a:r>
              <a:rPr lang="en-US" sz="2300" b="1" dirty="0">
                <a:latin typeface="Times New Roman" panose="02020603050405020304" pitchFamily="18" charset="0"/>
                <a:cs typeface="Times New Roman" panose="02020603050405020304" pitchFamily="18" charset="0"/>
              </a:rPr>
              <a:t>Lots of examples of this: </a:t>
            </a:r>
          </a:p>
          <a:p>
            <a:pPr marL="342900" indent="-342900">
              <a:buFont typeface="Arial" panose="020B0604020202020204" pitchFamily="34" charset="0"/>
              <a:buChar char="•"/>
            </a:pPr>
            <a:r>
              <a:rPr lang="en-US" sz="2300" dirty="0" err="1">
                <a:latin typeface="Times New Roman" panose="02020603050405020304" pitchFamily="18" charset="0"/>
                <a:cs typeface="Times New Roman" panose="02020603050405020304" pitchFamily="18" charset="0"/>
              </a:rPr>
              <a:t>Berkson’s</a:t>
            </a:r>
            <a:r>
              <a:rPr lang="en-US" sz="2300" dirty="0">
                <a:latin typeface="Times New Roman" panose="02020603050405020304" pitchFamily="18" charset="0"/>
                <a:cs typeface="Times New Roman" panose="02020603050405020304" pitchFamily="18" charset="0"/>
              </a:rPr>
              <a:t> paradox</a:t>
            </a:r>
          </a:p>
          <a:p>
            <a:pPr marL="342900" indent="-342900">
              <a:buFont typeface="Arial" panose="020B0604020202020204" pitchFamily="34" charset="0"/>
              <a:buChar char="•"/>
            </a:pPr>
            <a:r>
              <a:rPr lang="en-US" sz="2300" dirty="0">
                <a:latin typeface="Times New Roman" panose="02020603050405020304" pitchFamily="18" charset="0"/>
                <a:cs typeface="Times New Roman" panose="02020603050405020304" pitchFamily="18" charset="0"/>
              </a:rPr>
              <a:t>Sample </a:t>
            </a:r>
            <a:r>
              <a:rPr lang="en-US" sz="2300" b="1" dirty="0">
                <a:latin typeface="Times New Roman" panose="02020603050405020304" pitchFamily="18" charset="0"/>
                <a:cs typeface="Times New Roman" panose="02020603050405020304" pitchFamily="18" charset="0"/>
              </a:rPr>
              <a:t>selection</a:t>
            </a:r>
            <a:r>
              <a:rPr lang="en-US" sz="2300" dirty="0">
                <a:latin typeface="Times New Roman" panose="02020603050405020304" pitchFamily="18" charset="0"/>
                <a:cs typeface="Times New Roman" panose="02020603050405020304" pitchFamily="18" charset="0"/>
              </a:rPr>
              <a:t> in economics</a:t>
            </a:r>
          </a:p>
          <a:p>
            <a:pPr marL="342900" indent="-342900">
              <a:buFont typeface="Arial" panose="020B0604020202020204" pitchFamily="34" charset="0"/>
              <a:buChar char="•"/>
            </a:pPr>
            <a:r>
              <a:rPr lang="en-US" sz="2300" dirty="0">
                <a:latin typeface="Times New Roman" panose="02020603050405020304" pitchFamily="18" charset="0"/>
                <a:cs typeface="Times New Roman" panose="02020603050405020304" pitchFamily="18" charset="0"/>
              </a:rPr>
              <a:t>Differential </a:t>
            </a:r>
            <a:r>
              <a:rPr lang="en-US" sz="2300" b="1" dirty="0">
                <a:latin typeface="Times New Roman" panose="02020603050405020304" pitchFamily="18" charset="0"/>
                <a:cs typeface="Times New Roman" panose="02020603050405020304" pitchFamily="18" charset="0"/>
              </a:rPr>
              <a:t>attrition</a:t>
            </a:r>
            <a:r>
              <a:rPr lang="en-US" sz="2300" dirty="0">
                <a:latin typeface="Times New Roman" panose="02020603050405020304" pitchFamily="18" charset="0"/>
                <a:cs typeface="Times New Roman" panose="02020603050405020304" pitchFamily="18" charset="0"/>
              </a:rPr>
              <a:t> across groups</a:t>
            </a:r>
          </a:p>
          <a:p>
            <a:pPr marL="342900" indent="-342900">
              <a:buFont typeface="Arial" panose="020B0604020202020204" pitchFamily="34" charset="0"/>
              <a:buChar char="•"/>
            </a:pPr>
            <a:endParaRPr lang="en-US" sz="2300" dirty="0">
              <a:latin typeface="Times New Roman" panose="02020603050405020304" pitchFamily="18" charset="0"/>
              <a:cs typeface="Times New Roman" panose="02020603050405020304" pitchFamily="18" charset="0"/>
            </a:endParaRPr>
          </a:p>
        </p:txBody>
      </p:sp>
      <p:pic>
        <p:nvPicPr>
          <p:cNvPr id="17" name="Picture 16">
            <a:extLst>
              <a:ext uri="{FF2B5EF4-FFF2-40B4-BE49-F238E27FC236}">
                <a16:creationId xmlns:a16="http://schemas.microsoft.com/office/drawing/2014/main" id="{CD185689-F705-1298-2A8A-C129FA6F814E}"/>
              </a:ext>
            </a:extLst>
          </p:cNvPr>
          <p:cNvPicPr>
            <a:picLocks noChangeAspect="1"/>
          </p:cNvPicPr>
          <p:nvPr/>
        </p:nvPicPr>
        <p:blipFill>
          <a:blip r:embed="rId7"/>
          <a:stretch>
            <a:fillRect/>
          </a:stretch>
        </p:blipFill>
        <p:spPr>
          <a:xfrm>
            <a:off x="5314966" y="4114800"/>
            <a:ext cx="6852972" cy="2666767"/>
          </a:xfrm>
          <a:prstGeom prst="rect">
            <a:avLst/>
          </a:prstGeom>
        </p:spPr>
      </p:pic>
    </p:spTree>
    <p:extLst>
      <p:ext uri="{BB962C8B-B14F-4D97-AF65-F5344CB8AC3E}">
        <p14:creationId xmlns:p14="http://schemas.microsoft.com/office/powerpoint/2010/main" val="34740750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77400" cy="624840"/>
          </a:xfrm>
        </p:spPr>
        <p:txBody>
          <a:bodyPr>
            <a:normAutofit fontScale="90000"/>
          </a:bodyPr>
          <a:lstStyle/>
          <a:p>
            <a:r>
              <a:rPr lang="en-US" dirty="0">
                <a:cs typeface="Times New Roman" panose="02020603050405020304" pitchFamily="18" charset="0"/>
              </a:rPr>
              <a:t>What should you </a:t>
            </a:r>
            <a:r>
              <a:rPr lang="en-US" b="1" u="sng" dirty="0">
                <a:cs typeface="Times New Roman" panose="02020603050405020304" pitchFamily="18" charset="0"/>
              </a:rPr>
              <a:t>not </a:t>
            </a:r>
            <a:r>
              <a:rPr lang="en-US" dirty="0">
                <a:cs typeface="Times New Roman" panose="02020603050405020304" pitchFamily="18" charset="0"/>
              </a:rPr>
              <a:t>control for? </a:t>
            </a:r>
            <a:r>
              <a:rPr lang="en-US" b="1" dirty="0">
                <a:cs typeface="Times New Roman" panose="02020603050405020304" pitchFamily="18" charset="0"/>
              </a:rPr>
              <a:t>Colliders</a:t>
            </a:r>
            <a:endParaRPr lang="en-US" dirty="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F87E3D3F-7D9D-4218-B38A-FF8F9D278CCC}"/>
              </a:ext>
            </a:extLst>
          </p:cNvPr>
          <p:cNvSpPr txBox="1"/>
          <p:nvPr/>
        </p:nvSpPr>
        <p:spPr>
          <a:xfrm>
            <a:off x="2286000" y="1519864"/>
            <a:ext cx="1600200" cy="842336"/>
          </a:xfrm>
          <a:prstGeom prst="rect">
            <a:avLst/>
          </a:prstGeom>
          <a:solidFill>
            <a:schemeClr val="bg1"/>
          </a:solidFill>
        </p:spPr>
        <p:txBody>
          <a:bodyPr wrap="square" rtlCol="0">
            <a:spAutoFit/>
          </a:bodyPr>
          <a:lstStyle/>
          <a:p>
            <a:endParaRPr lang="en-US" dirty="0"/>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DCB2FA67-7FB9-4522-8856-77EC1EBC7712}"/>
                  </a:ext>
                </a:extLst>
              </p:cNvPr>
              <p:cNvSpPr txBox="1"/>
              <p:nvPr/>
            </p:nvSpPr>
            <p:spPr>
              <a:xfrm>
                <a:off x="762000" y="962232"/>
                <a:ext cx="9677400" cy="1508105"/>
              </a:xfrm>
              <a:prstGeom prst="rect">
                <a:avLst/>
              </a:prstGeom>
              <a:noFill/>
            </p:spPr>
            <p:txBody>
              <a:bodyPr wrap="square" rtlCol="0">
                <a:spAutoFit/>
              </a:bodyPr>
              <a:lstStyle/>
              <a:p>
                <a:pPr marL="342900" indent="-342900">
                  <a:buFont typeface="Arial" panose="020B0604020202020204" pitchFamily="34" charset="0"/>
                  <a:buChar char="•"/>
                </a:pPr>
                <a:r>
                  <a:rPr lang="en-US" sz="2300" dirty="0">
                    <a:latin typeface="Times New Roman" panose="02020603050405020304" pitchFamily="18" charset="0"/>
                    <a:cs typeface="Times New Roman" panose="02020603050405020304" pitchFamily="18" charset="0"/>
                  </a:rPr>
                  <a:t>What if there are variables that are </a:t>
                </a:r>
                <a:r>
                  <a:rPr lang="en-US" sz="2300" u="sng" dirty="0">
                    <a:latin typeface="Times New Roman" panose="02020603050405020304" pitchFamily="18" charset="0"/>
                    <a:cs typeface="Times New Roman" panose="02020603050405020304" pitchFamily="18" charset="0"/>
                  </a:rPr>
                  <a:t>outcomes </a:t>
                </a:r>
                <a:r>
                  <a:rPr lang="en-US" sz="2300" dirty="0">
                    <a:latin typeface="Times New Roman" panose="02020603050405020304" pitchFamily="18" charset="0"/>
                    <a:cs typeface="Times New Roman" panose="02020603050405020304" pitchFamily="18" charset="0"/>
                  </a:rPr>
                  <a:t>of </a:t>
                </a:r>
              </a:p>
              <a:p>
                <a:pPr lvl="1"/>
                <a14:m>
                  <m:oMath xmlns:m="http://schemas.openxmlformats.org/officeDocument/2006/math">
                    <m:r>
                      <a:rPr lang="en-US" sz="2300" b="0" i="1" smtClean="0">
                        <a:latin typeface="Cambria Math" panose="02040503050406030204" pitchFamily="18" charset="0"/>
                        <a:cs typeface="Times New Roman" panose="02020603050405020304" pitchFamily="18" charset="0"/>
                      </a:rPr>
                      <m:t>𝐷</m:t>
                    </m:r>
                  </m:oMath>
                </a14:m>
                <a:r>
                  <a:rPr lang="en-US" sz="2300" dirty="0">
                    <a:latin typeface="Times New Roman" panose="02020603050405020304" pitchFamily="18" charset="0"/>
                    <a:cs typeface="Times New Roman" panose="02020603050405020304" pitchFamily="18" charset="0"/>
                  </a:rPr>
                  <a:t> and </a:t>
                </a:r>
                <a14:m>
                  <m:oMath xmlns:m="http://schemas.openxmlformats.org/officeDocument/2006/math">
                    <m:r>
                      <a:rPr lang="en-US" sz="2300" b="0" i="1" smtClean="0">
                        <a:latin typeface="Cambria Math" panose="02040503050406030204" pitchFamily="18" charset="0"/>
                        <a:cs typeface="Times New Roman" panose="02020603050405020304" pitchFamily="18" charset="0"/>
                      </a:rPr>
                      <m:t>𝑌</m:t>
                    </m:r>
                  </m:oMath>
                </a14:m>
                <a:r>
                  <a:rPr lang="en-US" sz="2300" dirty="0">
                    <a:latin typeface="Times New Roman" panose="02020603050405020304" pitchFamily="18" charset="0"/>
                    <a:cs typeface="Times New Roman" panose="02020603050405020304" pitchFamily="18" charset="0"/>
                  </a:rPr>
                  <a:t>?</a:t>
                </a:r>
              </a:p>
              <a:p>
                <a:pPr marL="342900" indent="-342900">
                  <a:buFont typeface="Arial" panose="020B0604020202020204" pitchFamily="34" charset="0"/>
                  <a:buChar char="•"/>
                </a:pPr>
                <a:r>
                  <a:rPr lang="en-US" sz="2300" dirty="0">
                    <a:latin typeface="Times New Roman" panose="02020603050405020304" pitchFamily="18" charset="0"/>
                    <a:cs typeface="Times New Roman" panose="02020603050405020304" pitchFamily="18" charset="0"/>
                  </a:rPr>
                  <a:t>These are called </a:t>
                </a:r>
                <a:r>
                  <a:rPr lang="en-US" sz="2300" u="sng" dirty="0">
                    <a:latin typeface="Times New Roman" panose="02020603050405020304" pitchFamily="18" charset="0"/>
                    <a:cs typeface="Times New Roman" panose="02020603050405020304" pitchFamily="18" charset="0"/>
                  </a:rPr>
                  <a:t>colliders</a:t>
                </a:r>
                <a:r>
                  <a:rPr lang="en-US" sz="2300" dirty="0">
                    <a:latin typeface="Times New Roman" panose="02020603050405020304" pitchFamily="18" charset="0"/>
                    <a:cs typeface="Times New Roman" panose="02020603050405020304" pitchFamily="18" charset="0"/>
                  </a:rPr>
                  <a:t> </a:t>
                </a:r>
              </a:p>
              <a:p>
                <a:pPr marL="342900" indent="-342900">
                  <a:buFont typeface="Arial" panose="020B0604020202020204" pitchFamily="34" charset="0"/>
                  <a:buChar char="•"/>
                </a:pPr>
                <a:r>
                  <a:rPr lang="en-US" sz="2300" u="sng" dirty="0">
                    <a:latin typeface="Times New Roman" panose="02020603050405020304" pitchFamily="18" charset="0"/>
                    <a:cs typeface="Times New Roman" panose="02020603050405020304" pitchFamily="18" charset="0"/>
                  </a:rPr>
                  <a:t>Controlling for them will </a:t>
                </a:r>
                <a:r>
                  <a:rPr lang="en-US" sz="2300" i="1" u="sng" dirty="0">
                    <a:latin typeface="Times New Roman" panose="02020603050405020304" pitchFamily="18" charset="0"/>
                    <a:cs typeface="Times New Roman" panose="02020603050405020304" pitchFamily="18" charset="0"/>
                  </a:rPr>
                  <a:t>re-open </a:t>
                </a:r>
                <a:r>
                  <a:rPr lang="en-US" sz="2300" u="sng" dirty="0">
                    <a:latin typeface="Times New Roman" panose="02020603050405020304" pitchFamily="18" charset="0"/>
                    <a:cs typeface="Times New Roman" panose="02020603050405020304" pitchFamily="18" charset="0"/>
                  </a:rPr>
                  <a:t>back doors you don’t want!</a:t>
                </a:r>
              </a:p>
            </p:txBody>
          </p:sp>
        </mc:Choice>
        <mc:Fallback xmlns="">
          <p:sp>
            <p:nvSpPr>
              <p:cNvPr id="3" name="TextBox 2">
                <a:extLst>
                  <a:ext uri="{FF2B5EF4-FFF2-40B4-BE49-F238E27FC236}">
                    <a16:creationId xmlns:a16="http://schemas.microsoft.com/office/drawing/2014/main" id="{DCB2FA67-7FB9-4522-8856-77EC1EBC7712}"/>
                  </a:ext>
                </a:extLst>
              </p:cNvPr>
              <p:cNvSpPr txBox="1">
                <a:spLocks noRot="1" noChangeAspect="1" noMove="1" noResize="1" noEditPoints="1" noAdjustHandles="1" noChangeArrowheads="1" noChangeShapeType="1" noTextEdit="1"/>
              </p:cNvSpPr>
              <p:nvPr/>
            </p:nvSpPr>
            <p:spPr>
              <a:xfrm>
                <a:off x="762000" y="962232"/>
                <a:ext cx="9677400" cy="1508105"/>
              </a:xfrm>
              <a:prstGeom prst="rect">
                <a:avLst/>
              </a:prstGeom>
              <a:blipFill>
                <a:blip r:embed="rId3"/>
                <a:stretch>
                  <a:fillRect l="-756" t="-3644" b="-809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Oval 3">
                <a:extLst>
                  <a:ext uri="{FF2B5EF4-FFF2-40B4-BE49-F238E27FC236}">
                    <a16:creationId xmlns:a16="http://schemas.microsoft.com/office/drawing/2014/main" id="{382A08C6-5690-6C15-D517-75E85F84C4A5}"/>
                  </a:ext>
                </a:extLst>
              </p:cNvPr>
              <p:cNvSpPr/>
              <p:nvPr/>
            </p:nvSpPr>
            <p:spPr>
              <a:xfrm>
                <a:off x="8872001" y="1857579"/>
                <a:ext cx="731520" cy="73152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𝑋</m:t>
                      </m:r>
                    </m:oMath>
                  </m:oMathPara>
                </a14:m>
                <a:endParaRPr lang="en-US" sz="2200" dirty="0">
                  <a:latin typeface="Times New Roman" panose="02020603050405020304" pitchFamily="18" charset="0"/>
                </a:endParaRPr>
              </a:p>
            </p:txBody>
          </p:sp>
        </mc:Choice>
        <mc:Fallback xmlns="">
          <p:sp>
            <p:nvSpPr>
              <p:cNvPr id="4" name="Oval 3">
                <a:extLst>
                  <a:ext uri="{FF2B5EF4-FFF2-40B4-BE49-F238E27FC236}">
                    <a16:creationId xmlns:a16="http://schemas.microsoft.com/office/drawing/2014/main" id="{382A08C6-5690-6C15-D517-75E85F84C4A5}"/>
                  </a:ext>
                </a:extLst>
              </p:cNvPr>
              <p:cNvSpPr>
                <a:spLocks noRot="1" noChangeAspect="1" noMove="1" noResize="1" noEditPoints="1" noAdjustHandles="1" noChangeArrowheads="1" noChangeShapeType="1" noTextEdit="1"/>
              </p:cNvSpPr>
              <p:nvPr/>
            </p:nvSpPr>
            <p:spPr>
              <a:xfrm>
                <a:off x="8872001" y="1857579"/>
                <a:ext cx="731520" cy="731520"/>
              </a:xfrm>
              <a:prstGeom prst="ellipse">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Oval 5">
                <a:extLst>
                  <a:ext uri="{FF2B5EF4-FFF2-40B4-BE49-F238E27FC236}">
                    <a16:creationId xmlns:a16="http://schemas.microsoft.com/office/drawing/2014/main" id="{CFBCC196-E416-E986-EE60-06957752C2F5}"/>
                  </a:ext>
                </a:extLst>
              </p:cNvPr>
              <p:cNvSpPr/>
              <p:nvPr/>
            </p:nvSpPr>
            <p:spPr>
              <a:xfrm>
                <a:off x="10226040" y="962232"/>
                <a:ext cx="731520" cy="73152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𝑌</m:t>
                      </m:r>
                    </m:oMath>
                  </m:oMathPara>
                </a14:m>
                <a:endParaRPr lang="en-US" sz="2200" dirty="0">
                  <a:latin typeface="Times New Roman" panose="02020603050405020304" pitchFamily="18" charset="0"/>
                </a:endParaRPr>
              </a:p>
            </p:txBody>
          </p:sp>
        </mc:Choice>
        <mc:Fallback xmlns="">
          <p:sp>
            <p:nvSpPr>
              <p:cNvPr id="6" name="Oval 5">
                <a:extLst>
                  <a:ext uri="{FF2B5EF4-FFF2-40B4-BE49-F238E27FC236}">
                    <a16:creationId xmlns:a16="http://schemas.microsoft.com/office/drawing/2014/main" id="{CFBCC196-E416-E986-EE60-06957752C2F5}"/>
                  </a:ext>
                </a:extLst>
              </p:cNvPr>
              <p:cNvSpPr>
                <a:spLocks noRot="1" noChangeAspect="1" noMove="1" noResize="1" noEditPoints="1" noAdjustHandles="1" noChangeArrowheads="1" noChangeShapeType="1" noTextEdit="1"/>
              </p:cNvSpPr>
              <p:nvPr/>
            </p:nvSpPr>
            <p:spPr>
              <a:xfrm>
                <a:off x="10226040" y="962232"/>
                <a:ext cx="731520" cy="731520"/>
              </a:xfrm>
              <a:prstGeom prst="ellipse">
                <a:avLst/>
              </a:prstGeom>
              <a:blipFill>
                <a:blip r:embed="rId5"/>
                <a:stretch>
                  <a:fillRect/>
                </a:stretch>
              </a:blipFill>
            </p:spPr>
            <p:txBody>
              <a:bodyPr/>
              <a:lstStyle/>
              <a:p>
                <a:r>
                  <a:rPr lang="en-US">
                    <a:noFill/>
                  </a:rPr>
                  <a:t> </a:t>
                </a:r>
              </a:p>
            </p:txBody>
          </p:sp>
        </mc:Fallback>
      </mc:AlternateContent>
      <p:cxnSp>
        <p:nvCxnSpPr>
          <p:cNvPr id="12" name="Straight Arrow Connector 11">
            <a:extLst>
              <a:ext uri="{FF2B5EF4-FFF2-40B4-BE49-F238E27FC236}">
                <a16:creationId xmlns:a16="http://schemas.microsoft.com/office/drawing/2014/main" id="{BF23FB0B-C580-8EB2-AEAE-9229E0D7C0CA}"/>
              </a:ext>
            </a:extLst>
          </p:cNvPr>
          <p:cNvCxnSpPr>
            <a:cxnSpLocks/>
            <a:stCxn id="15" idx="6"/>
            <a:endCxn id="6" idx="2"/>
          </p:cNvCxnSpPr>
          <p:nvPr/>
        </p:nvCxnSpPr>
        <p:spPr>
          <a:xfrm>
            <a:off x="8177372" y="1327992"/>
            <a:ext cx="204866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65D49238-D3CE-4C49-F8C4-43FAF05ACAD7}"/>
              </a:ext>
            </a:extLst>
          </p:cNvPr>
          <p:cNvCxnSpPr>
            <a:cxnSpLocks/>
            <a:stCxn id="6" idx="3"/>
            <a:endCxn id="4" idx="6"/>
          </p:cNvCxnSpPr>
          <p:nvPr/>
        </p:nvCxnSpPr>
        <p:spPr>
          <a:xfrm flipH="1">
            <a:off x="9603521" y="1586623"/>
            <a:ext cx="729648" cy="63671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Oval 14">
                <a:extLst>
                  <a:ext uri="{FF2B5EF4-FFF2-40B4-BE49-F238E27FC236}">
                    <a16:creationId xmlns:a16="http://schemas.microsoft.com/office/drawing/2014/main" id="{1542BC0F-BA83-DFCD-89CD-176BCE2682DB}"/>
                  </a:ext>
                </a:extLst>
              </p:cNvPr>
              <p:cNvSpPr/>
              <p:nvPr/>
            </p:nvSpPr>
            <p:spPr>
              <a:xfrm>
                <a:off x="7445852" y="962232"/>
                <a:ext cx="731520" cy="73152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𝐷</m:t>
                      </m:r>
                    </m:oMath>
                  </m:oMathPara>
                </a14:m>
                <a:endParaRPr lang="en-US" sz="2200" dirty="0">
                  <a:latin typeface="Times New Roman" panose="02020603050405020304" pitchFamily="18" charset="0"/>
                </a:endParaRPr>
              </a:p>
            </p:txBody>
          </p:sp>
        </mc:Choice>
        <mc:Fallback xmlns="">
          <p:sp>
            <p:nvSpPr>
              <p:cNvPr id="15" name="Oval 14">
                <a:extLst>
                  <a:ext uri="{FF2B5EF4-FFF2-40B4-BE49-F238E27FC236}">
                    <a16:creationId xmlns:a16="http://schemas.microsoft.com/office/drawing/2014/main" id="{1542BC0F-BA83-DFCD-89CD-176BCE2682DB}"/>
                  </a:ext>
                </a:extLst>
              </p:cNvPr>
              <p:cNvSpPr>
                <a:spLocks noRot="1" noChangeAspect="1" noMove="1" noResize="1" noEditPoints="1" noAdjustHandles="1" noChangeArrowheads="1" noChangeShapeType="1" noTextEdit="1"/>
              </p:cNvSpPr>
              <p:nvPr/>
            </p:nvSpPr>
            <p:spPr>
              <a:xfrm>
                <a:off x="7445852" y="962232"/>
                <a:ext cx="731520" cy="731520"/>
              </a:xfrm>
              <a:prstGeom prst="ellipse">
                <a:avLst/>
              </a:prstGeom>
              <a:blipFill>
                <a:blip r:embed="rId6"/>
                <a:stretch>
                  <a:fillRect/>
                </a:stretch>
              </a:blipFill>
            </p:spPr>
            <p:txBody>
              <a:bodyPr/>
              <a:lstStyle/>
              <a:p>
                <a:r>
                  <a:rPr lang="en-US">
                    <a:noFill/>
                  </a:rPr>
                  <a:t> </a:t>
                </a:r>
              </a:p>
            </p:txBody>
          </p:sp>
        </mc:Fallback>
      </mc:AlternateContent>
      <p:cxnSp>
        <p:nvCxnSpPr>
          <p:cNvPr id="16" name="Straight Arrow Connector 15">
            <a:extLst>
              <a:ext uri="{FF2B5EF4-FFF2-40B4-BE49-F238E27FC236}">
                <a16:creationId xmlns:a16="http://schemas.microsoft.com/office/drawing/2014/main" id="{68D6C2B5-8EE5-D127-AE5B-ED4B1B986D66}"/>
              </a:ext>
            </a:extLst>
          </p:cNvPr>
          <p:cNvCxnSpPr>
            <a:cxnSpLocks/>
            <a:stCxn id="15" idx="5"/>
            <a:endCxn id="4" idx="2"/>
          </p:cNvCxnSpPr>
          <p:nvPr/>
        </p:nvCxnSpPr>
        <p:spPr>
          <a:xfrm>
            <a:off x="8070243" y="1586623"/>
            <a:ext cx="801758" cy="63671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F4EAE8F2-C3C8-9C87-1671-2314EF50FBAA}"/>
              </a:ext>
            </a:extLst>
          </p:cNvPr>
          <p:cNvSpPr txBox="1"/>
          <p:nvPr/>
        </p:nvSpPr>
        <p:spPr>
          <a:xfrm>
            <a:off x="762000" y="2674947"/>
            <a:ext cx="9677400" cy="1923604"/>
          </a:xfrm>
          <a:prstGeom prst="rect">
            <a:avLst/>
          </a:prstGeom>
          <a:noFill/>
        </p:spPr>
        <p:txBody>
          <a:bodyPr wrap="square" rtlCol="0">
            <a:spAutoFit/>
          </a:bodyPr>
          <a:lstStyle/>
          <a:p>
            <a:r>
              <a:rPr lang="en-US" sz="2300" b="1" dirty="0">
                <a:latin typeface="Times New Roman" panose="02020603050405020304" pitchFamily="18" charset="0"/>
                <a:cs typeface="Times New Roman" panose="02020603050405020304" pitchFamily="18" charset="0"/>
              </a:rPr>
              <a:t>What is the collider bias here?</a:t>
            </a:r>
          </a:p>
          <a:p>
            <a:r>
              <a:rPr lang="en-US" sz="2300" dirty="0">
                <a:latin typeface="Times New Roman" panose="02020603050405020304" pitchFamily="18" charset="0"/>
                <a:cs typeface="Times New Roman" panose="02020603050405020304" pitchFamily="18" charset="0"/>
              </a:rPr>
              <a:t>“</a:t>
            </a:r>
            <a:r>
              <a:rPr lang="en-US" sz="2400" b="0" i="0" dirty="0">
                <a:solidFill>
                  <a:srgbClr val="333333"/>
                </a:solidFill>
                <a:effectLst/>
                <a:latin typeface="Guardian TextSans Web"/>
              </a:rPr>
              <a:t>In an observational study of 4480 patients with confirmed COVID-19 published in </a:t>
            </a:r>
            <a:r>
              <a:rPr lang="en-US" sz="2400" b="0" i="1" dirty="0">
                <a:solidFill>
                  <a:srgbClr val="333333"/>
                </a:solidFill>
                <a:effectLst/>
                <a:latin typeface="Guardian TextSans Web"/>
              </a:rPr>
              <a:t>JAMA</a:t>
            </a:r>
            <a:r>
              <a:rPr lang="en-US" sz="2400" b="0" i="0" dirty="0">
                <a:solidFill>
                  <a:srgbClr val="333333"/>
                </a:solidFill>
                <a:effectLst/>
                <a:latin typeface="Guardian TextSans Web"/>
              </a:rPr>
              <a:t>, </a:t>
            </a:r>
            <a:r>
              <a:rPr lang="en-US" sz="2400" b="0" i="0" dirty="0" err="1">
                <a:solidFill>
                  <a:srgbClr val="333333"/>
                </a:solidFill>
                <a:effectLst/>
                <a:latin typeface="Guardian TextSans Web"/>
              </a:rPr>
              <a:t>Fosbøl</a:t>
            </a:r>
            <a:r>
              <a:rPr lang="en-US" sz="2400" b="0" i="0" dirty="0">
                <a:solidFill>
                  <a:srgbClr val="333333"/>
                </a:solidFill>
                <a:effectLst/>
                <a:latin typeface="Guardian TextSans Web"/>
              </a:rPr>
              <a:t> et al</a:t>
            </a:r>
            <a:r>
              <a:rPr lang="en-US" sz="2400" b="0" i="0" u="none" strike="noStrike" baseline="30000" dirty="0">
                <a:solidFill>
                  <a:srgbClr val="981B1E"/>
                </a:solidFill>
                <a:effectLst/>
                <a:latin typeface="Guardian TextSans Web"/>
                <a:hlinkClick r:id="rId7"/>
              </a:rPr>
              <a:t>4</a:t>
            </a:r>
            <a:r>
              <a:rPr lang="en-US" sz="2400" b="0" i="0" dirty="0">
                <a:solidFill>
                  <a:srgbClr val="333333"/>
                </a:solidFill>
                <a:effectLst/>
                <a:latin typeface="Guardian TextSans Web"/>
              </a:rPr>
              <a:t> found no increase in mortality among patients using angiotensin-converting enzyme inhibitors (ACEIs) or angiotensin receptor blockers (ARBs). </a:t>
            </a:r>
            <a:endParaRPr lang="en-US" sz="23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808198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7269480" cy="624840"/>
          </a:xfrm>
        </p:spPr>
        <p:txBody>
          <a:bodyPr>
            <a:normAutofit fontScale="90000"/>
          </a:bodyPr>
          <a:lstStyle/>
          <a:p>
            <a:r>
              <a:rPr lang="en-US" dirty="0">
                <a:cs typeface="Times New Roman" panose="02020603050405020304" pitchFamily="18" charset="0"/>
              </a:rPr>
              <a:t>Last time:</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09600" y="1066801"/>
                <a:ext cx="10363200" cy="5141388"/>
              </a:xfrm>
            </p:spPr>
            <p:txBody>
              <a:bodyPr>
                <a:normAutofit/>
              </a:bodyPr>
              <a:lstStyle/>
              <a:p>
                <a:r>
                  <a:rPr lang="en-US" sz="2400" dirty="0">
                    <a:latin typeface="Times New Roman" panose="02020603050405020304" pitchFamily="18" charset="0"/>
                    <a:cs typeface="Times New Roman" panose="02020603050405020304" pitchFamily="18" charset="0"/>
                  </a:rPr>
                  <a:t>Probability, coding review</a:t>
                </a:r>
              </a:p>
              <a:p>
                <a:r>
                  <a:rPr lang="en-US" sz="2400" dirty="0">
                    <a:latin typeface="Times New Roman" panose="02020603050405020304" pitchFamily="18" charset="0"/>
                    <a:cs typeface="Times New Roman" panose="02020603050405020304" pitchFamily="18" charset="0"/>
                  </a:rPr>
                  <a:t>Introduction to linear regression</a:t>
                </a:r>
              </a:p>
              <a:p>
                <a:pPr lvl="1"/>
                <a:r>
                  <a:rPr lang="en-US" sz="2200" dirty="0">
                    <a:cs typeface="Times New Roman" panose="02020603050405020304" pitchFamily="18" charset="0"/>
                  </a:rPr>
                  <a:t>Single explanatory variable: </a:t>
                </a:r>
                <a14:m>
                  <m:oMath xmlns:m="http://schemas.openxmlformats.org/officeDocument/2006/math">
                    <m:r>
                      <a:rPr lang="en-US" sz="2200" b="0" i="1" smtClean="0">
                        <a:latin typeface="Cambria Math" panose="02040503050406030204" pitchFamily="18" charset="0"/>
                        <a:cs typeface="Times New Roman" panose="02020603050405020304" pitchFamily="18" charset="0"/>
                      </a:rPr>
                      <m:t>𝑦</m:t>
                    </m:r>
                    <m:r>
                      <a:rPr lang="en-US" sz="2200" b="0" i="1" smtClean="0">
                        <a:latin typeface="Cambria Math" panose="02040503050406030204" pitchFamily="18" charset="0"/>
                        <a:cs typeface="Times New Roman" panose="02020603050405020304" pitchFamily="18" charset="0"/>
                      </a:rPr>
                      <m:t>=</m:t>
                    </m:r>
                    <m:sSub>
                      <m:sSubPr>
                        <m:ctrlPr>
                          <a:rPr lang="en-US" sz="2200" b="0" i="1" smtClean="0">
                            <a:latin typeface="Cambria Math" panose="02040503050406030204" pitchFamily="18" charset="0"/>
                            <a:cs typeface="Times New Roman" panose="02020603050405020304" pitchFamily="18" charset="0"/>
                          </a:rPr>
                        </m:ctrlPr>
                      </m:sSubPr>
                      <m:e>
                        <m:r>
                          <a:rPr lang="en-US" sz="2200" b="0" i="1" smtClean="0">
                            <a:latin typeface="Cambria Math" panose="02040503050406030204" pitchFamily="18" charset="0"/>
                            <a:cs typeface="Times New Roman" panose="02020603050405020304" pitchFamily="18" charset="0"/>
                          </a:rPr>
                          <m:t>𝛽</m:t>
                        </m:r>
                      </m:e>
                      <m:sub>
                        <m:r>
                          <a:rPr lang="en-US" sz="2200" b="0" i="1" smtClean="0">
                            <a:latin typeface="Cambria Math" panose="02040503050406030204" pitchFamily="18" charset="0"/>
                            <a:cs typeface="Times New Roman" panose="02020603050405020304" pitchFamily="18" charset="0"/>
                          </a:rPr>
                          <m:t>0</m:t>
                        </m:r>
                      </m:sub>
                    </m:sSub>
                    <m:r>
                      <a:rPr lang="en-US" sz="2200" b="0" i="1" smtClean="0">
                        <a:latin typeface="Cambria Math" panose="02040503050406030204" pitchFamily="18" charset="0"/>
                        <a:cs typeface="Times New Roman" panose="02020603050405020304" pitchFamily="18" charset="0"/>
                      </a:rPr>
                      <m:t>+</m:t>
                    </m:r>
                    <m:sSub>
                      <m:sSubPr>
                        <m:ctrlPr>
                          <a:rPr lang="en-US" sz="2200" b="0" i="1" smtClean="0">
                            <a:latin typeface="Cambria Math" panose="02040503050406030204" pitchFamily="18" charset="0"/>
                            <a:cs typeface="Times New Roman" panose="02020603050405020304" pitchFamily="18" charset="0"/>
                          </a:rPr>
                        </m:ctrlPr>
                      </m:sSubPr>
                      <m:e>
                        <m:r>
                          <a:rPr lang="en-US" sz="2200" b="0" i="1" smtClean="0">
                            <a:latin typeface="Cambria Math" panose="02040503050406030204" pitchFamily="18" charset="0"/>
                            <a:cs typeface="Times New Roman" panose="02020603050405020304" pitchFamily="18" charset="0"/>
                          </a:rPr>
                          <m:t>𝛽</m:t>
                        </m:r>
                      </m:e>
                      <m:sub>
                        <m:r>
                          <a:rPr lang="en-US" sz="2200" b="0" i="1" smtClean="0">
                            <a:latin typeface="Cambria Math" panose="02040503050406030204" pitchFamily="18" charset="0"/>
                            <a:cs typeface="Times New Roman" panose="02020603050405020304" pitchFamily="18" charset="0"/>
                          </a:rPr>
                          <m:t>1</m:t>
                        </m:r>
                      </m:sub>
                    </m:sSub>
                    <m:r>
                      <a:rPr lang="en-US" sz="2200" b="0" i="1" smtClean="0">
                        <a:latin typeface="Cambria Math" panose="02040503050406030204" pitchFamily="18" charset="0"/>
                        <a:cs typeface="Times New Roman" panose="02020603050405020304" pitchFamily="18" charset="0"/>
                      </a:rPr>
                      <m:t>𝑥</m:t>
                    </m:r>
                    <m:r>
                      <a:rPr lang="en-US" sz="2200" b="0" i="1" smtClean="0">
                        <a:latin typeface="Cambria Math" panose="02040503050406030204" pitchFamily="18" charset="0"/>
                        <a:cs typeface="Times New Roman" panose="02020603050405020304" pitchFamily="18" charset="0"/>
                      </a:rPr>
                      <m:t>+</m:t>
                    </m:r>
                    <m:r>
                      <a:rPr lang="en-US" sz="2200" b="0" i="1" smtClean="0">
                        <a:latin typeface="Cambria Math" panose="02040503050406030204" pitchFamily="18" charset="0"/>
                        <a:cs typeface="Times New Roman" panose="02020603050405020304" pitchFamily="18" charset="0"/>
                      </a:rPr>
                      <m:t>𝜀</m:t>
                    </m:r>
                  </m:oMath>
                </a14:m>
                <a:endParaRPr lang="en-US" sz="2200" dirty="0">
                  <a:latin typeface="Times New Roman" panose="02020603050405020304" pitchFamily="18" charset="0"/>
                  <a:cs typeface="Times New Roman" panose="02020603050405020304" pitchFamily="18" charset="0"/>
                </a:endParaRPr>
              </a:p>
              <a:p>
                <a:pPr lvl="1"/>
                <a:r>
                  <a:rPr lang="en-US" sz="2200" dirty="0">
                    <a:cs typeface="Times New Roman" panose="02020603050405020304" pitchFamily="18" charset="0"/>
                  </a:rPr>
                  <a:t>Estimation: best linear fit through data</a:t>
                </a:r>
              </a:p>
              <a:p>
                <a:pPr lvl="1"/>
                <a:r>
                  <a:rPr lang="en-US" sz="2200" dirty="0">
                    <a:cs typeface="Times New Roman" panose="02020603050405020304" pitchFamily="18" charset="0"/>
                  </a:rPr>
                  <a:t>Assumptions required for unbiasedness, so that </a:t>
                </a:r>
                <a14:m>
                  <m:oMath xmlns:m="http://schemas.openxmlformats.org/officeDocument/2006/math">
                    <m:r>
                      <a:rPr lang="en-US" sz="2200" b="0" i="1" smtClean="0">
                        <a:latin typeface="Cambria Math" panose="02040503050406030204" pitchFamily="18" charset="0"/>
                        <a:cs typeface="Times New Roman" panose="02020603050405020304" pitchFamily="18" charset="0"/>
                      </a:rPr>
                      <m:t>𝔼</m:t>
                    </m:r>
                    <m:d>
                      <m:dPr>
                        <m:begChr m:val="["/>
                        <m:endChr m:val="]"/>
                        <m:ctrlPr>
                          <a:rPr lang="en-US" sz="2200" b="0" i="1" smtClean="0">
                            <a:latin typeface="Cambria Math" panose="02040503050406030204" pitchFamily="18" charset="0"/>
                            <a:cs typeface="Times New Roman" panose="02020603050405020304" pitchFamily="18" charset="0"/>
                          </a:rPr>
                        </m:ctrlPr>
                      </m:dPr>
                      <m:e>
                        <m:sSub>
                          <m:sSubPr>
                            <m:ctrlPr>
                              <a:rPr lang="en-US" sz="2200" b="0" i="1" smtClean="0">
                                <a:latin typeface="Cambria Math" panose="02040503050406030204" pitchFamily="18" charset="0"/>
                                <a:cs typeface="Times New Roman" panose="02020603050405020304" pitchFamily="18" charset="0"/>
                              </a:rPr>
                            </m:ctrlPr>
                          </m:sSubPr>
                          <m:e>
                            <m:acc>
                              <m:accPr>
                                <m:chr m:val="̂"/>
                                <m:ctrlPr>
                                  <a:rPr lang="en-US" sz="2200" b="0" i="1" smtClean="0">
                                    <a:latin typeface="Cambria Math" panose="02040503050406030204" pitchFamily="18" charset="0"/>
                                    <a:cs typeface="Times New Roman" panose="02020603050405020304" pitchFamily="18" charset="0"/>
                                  </a:rPr>
                                </m:ctrlPr>
                              </m:accPr>
                              <m:e>
                                <m:r>
                                  <a:rPr lang="en-US" sz="2200" b="0" i="1" smtClean="0">
                                    <a:latin typeface="Cambria Math" panose="02040503050406030204" pitchFamily="18" charset="0"/>
                                    <a:cs typeface="Times New Roman" panose="02020603050405020304" pitchFamily="18" charset="0"/>
                                  </a:rPr>
                                  <m:t>𝛽</m:t>
                                </m:r>
                              </m:e>
                            </m:acc>
                          </m:e>
                          <m:sub>
                            <m:r>
                              <a:rPr lang="en-US" sz="2200" b="0" i="1" smtClean="0">
                                <a:latin typeface="Cambria Math" panose="02040503050406030204" pitchFamily="18" charset="0"/>
                                <a:cs typeface="Times New Roman" panose="02020603050405020304" pitchFamily="18" charset="0"/>
                              </a:rPr>
                              <m:t>1</m:t>
                            </m:r>
                          </m:sub>
                        </m:sSub>
                      </m:e>
                    </m:d>
                    <m:r>
                      <a:rPr lang="en-US" sz="2200" b="0" i="1" smtClean="0">
                        <a:latin typeface="Cambria Math" panose="02040503050406030204" pitchFamily="18" charset="0"/>
                        <a:cs typeface="Times New Roman" panose="02020603050405020304" pitchFamily="18" charset="0"/>
                      </a:rPr>
                      <m:t>=</m:t>
                    </m:r>
                    <m:sSub>
                      <m:sSubPr>
                        <m:ctrlPr>
                          <a:rPr lang="en-US" sz="2200" b="0" i="1" smtClean="0">
                            <a:latin typeface="Cambria Math" panose="02040503050406030204" pitchFamily="18" charset="0"/>
                            <a:cs typeface="Times New Roman" panose="02020603050405020304" pitchFamily="18" charset="0"/>
                          </a:rPr>
                        </m:ctrlPr>
                      </m:sSubPr>
                      <m:e>
                        <m:r>
                          <a:rPr lang="en-US" sz="2200" b="0" i="1" smtClean="0">
                            <a:latin typeface="Cambria Math" panose="02040503050406030204" pitchFamily="18" charset="0"/>
                            <a:cs typeface="Times New Roman" panose="02020603050405020304" pitchFamily="18" charset="0"/>
                          </a:rPr>
                          <m:t>𝛽</m:t>
                        </m:r>
                      </m:e>
                      <m:sub>
                        <m:r>
                          <a:rPr lang="en-US" sz="2200" b="0" i="1" smtClean="0">
                            <a:latin typeface="Cambria Math" panose="02040503050406030204" pitchFamily="18" charset="0"/>
                            <a:cs typeface="Times New Roman" panose="02020603050405020304" pitchFamily="18" charset="0"/>
                          </a:rPr>
                          <m:t>1</m:t>
                        </m:r>
                      </m:sub>
                    </m:sSub>
                  </m:oMath>
                </a14:m>
                <a:endParaRPr lang="en-US" sz="2200" b="0" dirty="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Inference on regression coefficients</a:t>
                </a:r>
              </a:p>
              <a:p>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09600" y="1066801"/>
                <a:ext cx="10363200" cy="5141388"/>
              </a:xfrm>
              <a:blipFill>
                <a:blip r:embed="rId2"/>
                <a:stretch>
                  <a:fillRect l="-412" t="-1305"/>
                </a:stretch>
              </a:blipFill>
            </p:spPr>
            <p:txBody>
              <a:bodyPr/>
              <a:lstStyle/>
              <a:p>
                <a:r>
                  <a:rPr lang="en-US">
                    <a:noFill/>
                  </a:rPr>
                  <a:t> </a:t>
                </a:r>
              </a:p>
            </p:txBody>
          </p:sp>
        </mc:Fallback>
      </mc:AlternateContent>
    </p:spTree>
    <p:extLst>
      <p:ext uri="{BB962C8B-B14F-4D97-AF65-F5344CB8AC3E}">
        <p14:creationId xmlns:p14="http://schemas.microsoft.com/office/powerpoint/2010/main" val="13734471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77400" cy="624840"/>
          </a:xfrm>
        </p:spPr>
        <p:txBody>
          <a:bodyPr>
            <a:normAutofit fontScale="90000"/>
          </a:bodyPr>
          <a:lstStyle/>
          <a:p>
            <a:r>
              <a:rPr lang="en-US" dirty="0">
                <a:cs typeface="Times New Roman" panose="02020603050405020304" pitchFamily="18" charset="0"/>
              </a:rPr>
              <a:t>What should you </a:t>
            </a:r>
            <a:r>
              <a:rPr lang="en-US" b="1" u="sng" dirty="0">
                <a:cs typeface="Times New Roman" panose="02020603050405020304" pitchFamily="18" charset="0"/>
              </a:rPr>
              <a:t>not </a:t>
            </a:r>
            <a:r>
              <a:rPr lang="en-US" dirty="0">
                <a:cs typeface="Times New Roman" panose="02020603050405020304" pitchFamily="18" charset="0"/>
              </a:rPr>
              <a:t>control for? </a:t>
            </a:r>
            <a:r>
              <a:rPr lang="en-US" b="1" dirty="0">
                <a:cs typeface="Times New Roman" panose="02020603050405020304" pitchFamily="18" charset="0"/>
              </a:rPr>
              <a:t>Colliders</a:t>
            </a:r>
            <a:endParaRPr lang="en-US" dirty="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F87E3D3F-7D9D-4218-B38A-FF8F9D278CCC}"/>
              </a:ext>
            </a:extLst>
          </p:cNvPr>
          <p:cNvSpPr txBox="1"/>
          <p:nvPr/>
        </p:nvSpPr>
        <p:spPr>
          <a:xfrm>
            <a:off x="2286000" y="1519864"/>
            <a:ext cx="1600200" cy="842336"/>
          </a:xfrm>
          <a:prstGeom prst="rect">
            <a:avLst/>
          </a:prstGeom>
          <a:solidFill>
            <a:schemeClr val="bg1"/>
          </a:solidFill>
        </p:spPr>
        <p:txBody>
          <a:bodyPr wrap="square" rtlCol="0">
            <a:spAutoFit/>
          </a:bodyPr>
          <a:lstStyle/>
          <a:p>
            <a:endParaRPr lang="en-US" dirty="0"/>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DCB2FA67-7FB9-4522-8856-77EC1EBC7712}"/>
                  </a:ext>
                </a:extLst>
              </p:cNvPr>
              <p:cNvSpPr txBox="1"/>
              <p:nvPr/>
            </p:nvSpPr>
            <p:spPr>
              <a:xfrm>
                <a:off x="762000" y="962232"/>
                <a:ext cx="9677400" cy="1508105"/>
              </a:xfrm>
              <a:prstGeom prst="rect">
                <a:avLst/>
              </a:prstGeom>
              <a:noFill/>
            </p:spPr>
            <p:txBody>
              <a:bodyPr wrap="square" rtlCol="0">
                <a:spAutoFit/>
              </a:bodyPr>
              <a:lstStyle/>
              <a:p>
                <a:pPr marL="342900" indent="-342900">
                  <a:buFont typeface="Arial" panose="020B0604020202020204" pitchFamily="34" charset="0"/>
                  <a:buChar char="•"/>
                </a:pPr>
                <a:r>
                  <a:rPr lang="en-US" sz="2300" dirty="0">
                    <a:latin typeface="Times New Roman" panose="02020603050405020304" pitchFamily="18" charset="0"/>
                    <a:cs typeface="Times New Roman" panose="02020603050405020304" pitchFamily="18" charset="0"/>
                  </a:rPr>
                  <a:t>What if there are variables that are </a:t>
                </a:r>
                <a:r>
                  <a:rPr lang="en-US" sz="2300" u="sng" dirty="0">
                    <a:latin typeface="Times New Roman" panose="02020603050405020304" pitchFamily="18" charset="0"/>
                    <a:cs typeface="Times New Roman" panose="02020603050405020304" pitchFamily="18" charset="0"/>
                  </a:rPr>
                  <a:t>outcomes </a:t>
                </a:r>
                <a:r>
                  <a:rPr lang="en-US" sz="2300" dirty="0">
                    <a:latin typeface="Times New Roman" panose="02020603050405020304" pitchFamily="18" charset="0"/>
                    <a:cs typeface="Times New Roman" panose="02020603050405020304" pitchFamily="18" charset="0"/>
                  </a:rPr>
                  <a:t>of </a:t>
                </a:r>
              </a:p>
              <a:p>
                <a:pPr lvl="1"/>
                <a14:m>
                  <m:oMath xmlns:m="http://schemas.openxmlformats.org/officeDocument/2006/math">
                    <m:r>
                      <a:rPr lang="en-US" sz="2300" b="0" i="1" smtClean="0">
                        <a:latin typeface="Cambria Math" panose="02040503050406030204" pitchFamily="18" charset="0"/>
                        <a:cs typeface="Times New Roman" panose="02020603050405020304" pitchFamily="18" charset="0"/>
                      </a:rPr>
                      <m:t>𝐷</m:t>
                    </m:r>
                  </m:oMath>
                </a14:m>
                <a:r>
                  <a:rPr lang="en-US" sz="2300" dirty="0">
                    <a:latin typeface="Times New Roman" panose="02020603050405020304" pitchFamily="18" charset="0"/>
                    <a:cs typeface="Times New Roman" panose="02020603050405020304" pitchFamily="18" charset="0"/>
                  </a:rPr>
                  <a:t> and </a:t>
                </a:r>
                <a14:m>
                  <m:oMath xmlns:m="http://schemas.openxmlformats.org/officeDocument/2006/math">
                    <m:r>
                      <a:rPr lang="en-US" sz="2300" b="0" i="1" smtClean="0">
                        <a:latin typeface="Cambria Math" panose="02040503050406030204" pitchFamily="18" charset="0"/>
                        <a:cs typeface="Times New Roman" panose="02020603050405020304" pitchFamily="18" charset="0"/>
                      </a:rPr>
                      <m:t>𝑌</m:t>
                    </m:r>
                  </m:oMath>
                </a14:m>
                <a:r>
                  <a:rPr lang="en-US" sz="2300" dirty="0">
                    <a:latin typeface="Times New Roman" panose="02020603050405020304" pitchFamily="18" charset="0"/>
                    <a:cs typeface="Times New Roman" panose="02020603050405020304" pitchFamily="18" charset="0"/>
                  </a:rPr>
                  <a:t>?</a:t>
                </a:r>
              </a:p>
              <a:p>
                <a:pPr marL="342900" indent="-342900">
                  <a:buFont typeface="Arial" panose="020B0604020202020204" pitchFamily="34" charset="0"/>
                  <a:buChar char="•"/>
                </a:pPr>
                <a:r>
                  <a:rPr lang="en-US" sz="2300" dirty="0">
                    <a:latin typeface="Times New Roman" panose="02020603050405020304" pitchFamily="18" charset="0"/>
                    <a:cs typeface="Times New Roman" panose="02020603050405020304" pitchFamily="18" charset="0"/>
                  </a:rPr>
                  <a:t>These are called </a:t>
                </a:r>
                <a:r>
                  <a:rPr lang="en-US" sz="2300" u="sng" dirty="0">
                    <a:latin typeface="Times New Roman" panose="02020603050405020304" pitchFamily="18" charset="0"/>
                    <a:cs typeface="Times New Roman" panose="02020603050405020304" pitchFamily="18" charset="0"/>
                  </a:rPr>
                  <a:t>colliders</a:t>
                </a:r>
                <a:r>
                  <a:rPr lang="en-US" sz="2300" dirty="0">
                    <a:latin typeface="Times New Roman" panose="02020603050405020304" pitchFamily="18" charset="0"/>
                    <a:cs typeface="Times New Roman" panose="02020603050405020304" pitchFamily="18" charset="0"/>
                  </a:rPr>
                  <a:t> </a:t>
                </a:r>
              </a:p>
              <a:p>
                <a:pPr marL="342900" indent="-342900">
                  <a:buFont typeface="Arial" panose="020B0604020202020204" pitchFamily="34" charset="0"/>
                  <a:buChar char="•"/>
                </a:pPr>
                <a:r>
                  <a:rPr lang="en-US" sz="2300" u="sng" dirty="0">
                    <a:latin typeface="Times New Roman" panose="02020603050405020304" pitchFamily="18" charset="0"/>
                    <a:cs typeface="Times New Roman" panose="02020603050405020304" pitchFamily="18" charset="0"/>
                  </a:rPr>
                  <a:t>Controlling for them will </a:t>
                </a:r>
                <a:r>
                  <a:rPr lang="en-US" sz="2300" i="1" u="sng" dirty="0">
                    <a:latin typeface="Times New Roman" panose="02020603050405020304" pitchFamily="18" charset="0"/>
                    <a:cs typeface="Times New Roman" panose="02020603050405020304" pitchFamily="18" charset="0"/>
                  </a:rPr>
                  <a:t>re-open </a:t>
                </a:r>
                <a:r>
                  <a:rPr lang="en-US" sz="2300" u="sng" dirty="0">
                    <a:latin typeface="Times New Roman" panose="02020603050405020304" pitchFamily="18" charset="0"/>
                    <a:cs typeface="Times New Roman" panose="02020603050405020304" pitchFamily="18" charset="0"/>
                  </a:rPr>
                  <a:t>back doors you don’t want!</a:t>
                </a:r>
              </a:p>
            </p:txBody>
          </p:sp>
        </mc:Choice>
        <mc:Fallback xmlns="">
          <p:sp>
            <p:nvSpPr>
              <p:cNvPr id="3" name="TextBox 2">
                <a:extLst>
                  <a:ext uri="{FF2B5EF4-FFF2-40B4-BE49-F238E27FC236}">
                    <a16:creationId xmlns:a16="http://schemas.microsoft.com/office/drawing/2014/main" id="{DCB2FA67-7FB9-4522-8856-77EC1EBC7712}"/>
                  </a:ext>
                </a:extLst>
              </p:cNvPr>
              <p:cNvSpPr txBox="1">
                <a:spLocks noRot="1" noChangeAspect="1" noMove="1" noResize="1" noEditPoints="1" noAdjustHandles="1" noChangeArrowheads="1" noChangeShapeType="1" noTextEdit="1"/>
              </p:cNvSpPr>
              <p:nvPr/>
            </p:nvSpPr>
            <p:spPr>
              <a:xfrm>
                <a:off x="762000" y="962232"/>
                <a:ext cx="9677400" cy="1508105"/>
              </a:xfrm>
              <a:prstGeom prst="rect">
                <a:avLst/>
              </a:prstGeom>
              <a:blipFill>
                <a:blip r:embed="rId3"/>
                <a:stretch>
                  <a:fillRect l="-756" t="-3644" b="-809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Oval 3">
                <a:extLst>
                  <a:ext uri="{FF2B5EF4-FFF2-40B4-BE49-F238E27FC236}">
                    <a16:creationId xmlns:a16="http://schemas.microsoft.com/office/drawing/2014/main" id="{382A08C6-5690-6C15-D517-75E85F84C4A5}"/>
                  </a:ext>
                </a:extLst>
              </p:cNvPr>
              <p:cNvSpPr/>
              <p:nvPr/>
            </p:nvSpPr>
            <p:spPr>
              <a:xfrm>
                <a:off x="8872001" y="1857579"/>
                <a:ext cx="731520" cy="73152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𝑋</m:t>
                      </m:r>
                    </m:oMath>
                  </m:oMathPara>
                </a14:m>
                <a:endParaRPr lang="en-US" sz="2200" dirty="0">
                  <a:latin typeface="Times New Roman" panose="02020603050405020304" pitchFamily="18" charset="0"/>
                </a:endParaRPr>
              </a:p>
            </p:txBody>
          </p:sp>
        </mc:Choice>
        <mc:Fallback xmlns="">
          <p:sp>
            <p:nvSpPr>
              <p:cNvPr id="4" name="Oval 3">
                <a:extLst>
                  <a:ext uri="{FF2B5EF4-FFF2-40B4-BE49-F238E27FC236}">
                    <a16:creationId xmlns:a16="http://schemas.microsoft.com/office/drawing/2014/main" id="{382A08C6-5690-6C15-D517-75E85F84C4A5}"/>
                  </a:ext>
                </a:extLst>
              </p:cNvPr>
              <p:cNvSpPr>
                <a:spLocks noRot="1" noChangeAspect="1" noMove="1" noResize="1" noEditPoints="1" noAdjustHandles="1" noChangeArrowheads="1" noChangeShapeType="1" noTextEdit="1"/>
              </p:cNvSpPr>
              <p:nvPr/>
            </p:nvSpPr>
            <p:spPr>
              <a:xfrm>
                <a:off x="8872001" y="1857579"/>
                <a:ext cx="731520" cy="731520"/>
              </a:xfrm>
              <a:prstGeom prst="ellipse">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Oval 5">
                <a:extLst>
                  <a:ext uri="{FF2B5EF4-FFF2-40B4-BE49-F238E27FC236}">
                    <a16:creationId xmlns:a16="http://schemas.microsoft.com/office/drawing/2014/main" id="{CFBCC196-E416-E986-EE60-06957752C2F5}"/>
                  </a:ext>
                </a:extLst>
              </p:cNvPr>
              <p:cNvSpPr/>
              <p:nvPr/>
            </p:nvSpPr>
            <p:spPr>
              <a:xfrm>
                <a:off x="10226040" y="962232"/>
                <a:ext cx="731520" cy="73152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𝑌</m:t>
                      </m:r>
                    </m:oMath>
                  </m:oMathPara>
                </a14:m>
                <a:endParaRPr lang="en-US" sz="2200" dirty="0">
                  <a:latin typeface="Times New Roman" panose="02020603050405020304" pitchFamily="18" charset="0"/>
                </a:endParaRPr>
              </a:p>
            </p:txBody>
          </p:sp>
        </mc:Choice>
        <mc:Fallback xmlns="">
          <p:sp>
            <p:nvSpPr>
              <p:cNvPr id="6" name="Oval 5">
                <a:extLst>
                  <a:ext uri="{FF2B5EF4-FFF2-40B4-BE49-F238E27FC236}">
                    <a16:creationId xmlns:a16="http://schemas.microsoft.com/office/drawing/2014/main" id="{CFBCC196-E416-E986-EE60-06957752C2F5}"/>
                  </a:ext>
                </a:extLst>
              </p:cNvPr>
              <p:cNvSpPr>
                <a:spLocks noRot="1" noChangeAspect="1" noMove="1" noResize="1" noEditPoints="1" noAdjustHandles="1" noChangeArrowheads="1" noChangeShapeType="1" noTextEdit="1"/>
              </p:cNvSpPr>
              <p:nvPr/>
            </p:nvSpPr>
            <p:spPr>
              <a:xfrm>
                <a:off x="10226040" y="962232"/>
                <a:ext cx="731520" cy="731520"/>
              </a:xfrm>
              <a:prstGeom prst="ellipse">
                <a:avLst/>
              </a:prstGeom>
              <a:blipFill>
                <a:blip r:embed="rId5"/>
                <a:stretch>
                  <a:fillRect/>
                </a:stretch>
              </a:blipFill>
            </p:spPr>
            <p:txBody>
              <a:bodyPr/>
              <a:lstStyle/>
              <a:p>
                <a:r>
                  <a:rPr lang="en-US">
                    <a:noFill/>
                  </a:rPr>
                  <a:t> </a:t>
                </a:r>
              </a:p>
            </p:txBody>
          </p:sp>
        </mc:Fallback>
      </mc:AlternateContent>
      <p:cxnSp>
        <p:nvCxnSpPr>
          <p:cNvPr id="12" name="Straight Arrow Connector 11">
            <a:extLst>
              <a:ext uri="{FF2B5EF4-FFF2-40B4-BE49-F238E27FC236}">
                <a16:creationId xmlns:a16="http://schemas.microsoft.com/office/drawing/2014/main" id="{BF23FB0B-C580-8EB2-AEAE-9229E0D7C0CA}"/>
              </a:ext>
            </a:extLst>
          </p:cNvPr>
          <p:cNvCxnSpPr>
            <a:cxnSpLocks/>
            <a:stCxn id="15" idx="6"/>
            <a:endCxn id="6" idx="2"/>
          </p:cNvCxnSpPr>
          <p:nvPr/>
        </p:nvCxnSpPr>
        <p:spPr>
          <a:xfrm>
            <a:off x="8177372" y="1327992"/>
            <a:ext cx="204866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65D49238-D3CE-4C49-F8C4-43FAF05ACAD7}"/>
              </a:ext>
            </a:extLst>
          </p:cNvPr>
          <p:cNvCxnSpPr>
            <a:cxnSpLocks/>
            <a:stCxn id="6" idx="3"/>
            <a:endCxn id="4" idx="6"/>
          </p:cNvCxnSpPr>
          <p:nvPr/>
        </p:nvCxnSpPr>
        <p:spPr>
          <a:xfrm flipH="1">
            <a:off x="9603521" y="1586623"/>
            <a:ext cx="729648" cy="63671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Oval 14">
                <a:extLst>
                  <a:ext uri="{FF2B5EF4-FFF2-40B4-BE49-F238E27FC236}">
                    <a16:creationId xmlns:a16="http://schemas.microsoft.com/office/drawing/2014/main" id="{1542BC0F-BA83-DFCD-89CD-176BCE2682DB}"/>
                  </a:ext>
                </a:extLst>
              </p:cNvPr>
              <p:cNvSpPr/>
              <p:nvPr/>
            </p:nvSpPr>
            <p:spPr>
              <a:xfrm>
                <a:off x="7445852" y="962232"/>
                <a:ext cx="731520" cy="73152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𝐷</m:t>
                      </m:r>
                    </m:oMath>
                  </m:oMathPara>
                </a14:m>
                <a:endParaRPr lang="en-US" sz="2200" dirty="0">
                  <a:latin typeface="Times New Roman" panose="02020603050405020304" pitchFamily="18" charset="0"/>
                </a:endParaRPr>
              </a:p>
            </p:txBody>
          </p:sp>
        </mc:Choice>
        <mc:Fallback xmlns="">
          <p:sp>
            <p:nvSpPr>
              <p:cNvPr id="15" name="Oval 14">
                <a:extLst>
                  <a:ext uri="{FF2B5EF4-FFF2-40B4-BE49-F238E27FC236}">
                    <a16:creationId xmlns:a16="http://schemas.microsoft.com/office/drawing/2014/main" id="{1542BC0F-BA83-DFCD-89CD-176BCE2682DB}"/>
                  </a:ext>
                </a:extLst>
              </p:cNvPr>
              <p:cNvSpPr>
                <a:spLocks noRot="1" noChangeAspect="1" noMove="1" noResize="1" noEditPoints="1" noAdjustHandles="1" noChangeArrowheads="1" noChangeShapeType="1" noTextEdit="1"/>
              </p:cNvSpPr>
              <p:nvPr/>
            </p:nvSpPr>
            <p:spPr>
              <a:xfrm>
                <a:off x="7445852" y="962232"/>
                <a:ext cx="731520" cy="731520"/>
              </a:xfrm>
              <a:prstGeom prst="ellipse">
                <a:avLst/>
              </a:prstGeom>
              <a:blipFill>
                <a:blip r:embed="rId6"/>
                <a:stretch>
                  <a:fillRect/>
                </a:stretch>
              </a:blipFill>
            </p:spPr>
            <p:txBody>
              <a:bodyPr/>
              <a:lstStyle/>
              <a:p>
                <a:r>
                  <a:rPr lang="en-US">
                    <a:noFill/>
                  </a:rPr>
                  <a:t> </a:t>
                </a:r>
              </a:p>
            </p:txBody>
          </p:sp>
        </mc:Fallback>
      </mc:AlternateContent>
      <p:cxnSp>
        <p:nvCxnSpPr>
          <p:cNvPr id="16" name="Straight Arrow Connector 15">
            <a:extLst>
              <a:ext uri="{FF2B5EF4-FFF2-40B4-BE49-F238E27FC236}">
                <a16:creationId xmlns:a16="http://schemas.microsoft.com/office/drawing/2014/main" id="{68D6C2B5-8EE5-D127-AE5B-ED4B1B986D66}"/>
              </a:ext>
            </a:extLst>
          </p:cNvPr>
          <p:cNvCxnSpPr>
            <a:cxnSpLocks/>
            <a:stCxn id="15" idx="5"/>
            <a:endCxn id="4" idx="2"/>
          </p:cNvCxnSpPr>
          <p:nvPr/>
        </p:nvCxnSpPr>
        <p:spPr>
          <a:xfrm>
            <a:off x="8070243" y="1586623"/>
            <a:ext cx="801758" cy="63671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F4EAE8F2-C3C8-9C87-1671-2314EF50FBAA}"/>
              </a:ext>
            </a:extLst>
          </p:cNvPr>
          <p:cNvSpPr txBox="1"/>
          <p:nvPr/>
        </p:nvSpPr>
        <p:spPr>
          <a:xfrm>
            <a:off x="762000" y="2674947"/>
            <a:ext cx="9677400" cy="1923604"/>
          </a:xfrm>
          <a:prstGeom prst="rect">
            <a:avLst/>
          </a:prstGeom>
          <a:noFill/>
        </p:spPr>
        <p:txBody>
          <a:bodyPr wrap="square" rtlCol="0">
            <a:spAutoFit/>
          </a:bodyPr>
          <a:lstStyle/>
          <a:p>
            <a:r>
              <a:rPr lang="en-US" sz="2300" b="1" dirty="0">
                <a:latin typeface="Times New Roman" panose="02020603050405020304" pitchFamily="18" charset="0"/>
                <a:cs typeface="Times New Roman" panose="02020603050405020304" pitchFamily="18" charset="0"/>
              </a:rPr>
              <a:t>What is the collider bias here?</a:t>
            </a:r>
          </a:p>
          <a:p>
            <a:r>
              <a:rPr lang="en-US" sz="2300" dirty="0">
                <a:latin typeface="Times New Roman" panose="02020603050405020304" pitchFamily="18" charset="0"/>
                <a:cs typeface="Times New Roman" panose="02020603050405020304" pitchFamily="18" charset="0"/>
              </a:rPr>
              <a:t>“</a:t>
            </a:r>
            <a:r>
              <a:rPr lang="en-US" sz="2400" b="0" i="0" dirty="0">
                <a:solidFill>
                  <a:srgbClr val="333333"/>
                </a:solidFill>
                <a:effectLst/>
                <a:latin typeface="Guardian TextSans Web"/>
              </a:rPr>
              <a:t>In an observational study of 4480 patients with confirmed COVID-19 published in </a:t>
            </a:r>
            <a:r>
              <a:rPr lang="en-US" sz="2400" b="0" i="1" dirty="0">
                <a:solidFill>
                  <a:srgbClr val="333333"/>
                </a:solidFill>
                <a:effectLst/>
                <a:latin typeface="Guardian TextSans Web"/>
              </a:rPr>
              <a:t>JAMA</a:t>
            </a:r>
            <a:r>
              <a:rPr lang="en-US" sz="2400" b="0" i="0" dirty="0">
                <a:solidFill>
                  <a:srgbClr val="333333"/>
                </a:solidFill>
                <a:effectLst/>
                <a:latin typeface="Guardian TextSans Web"/>
              </a:rPr>
              <a:t>, </a:t>
            </a:r>
            <a:r>
              <a:rPr lang="en-US" sz="2400" b="0" i="0" dirty="0" err="1">
                <a:solidFill>
                  <a:srgbClr val="333333"/>
                </a:solidFill>
                <a:effectLst/>
                <a:latin typeface="Guardian TextSans Web"/>
              </a:rPr>
              <a:t>Fosbøl</a:t>
            </a:r>
            <a:r>
              <a:rPr lang="en-US" sz="2400" b="0" i="0" dirty="0">
                <a:solidFill>
                  <a:srgbClr val="333333"/>
                </a:solidFill>
                <a:effectLst/>
                <a:latin typeface="Guardian TextSans Web"/>
              </a:rPr>
              <a:t> et al</a:t>
            </a:r>
            <a:r>
              <a:rPr lang="en-US" sz="2400" b="0" i="0" u="none" strike="noStrike" baseline="30000" dirty="0">
                <a:solidFill>
                  <a:srgbClr val="981B1E"/>
                </a:solidFill>
                <a:effectLst/>
                <a:latin typeface="Guardian TextSans Web"/>
                <a:hlinkClick r:id="rId7"/>
              </a:rPr>
              <a:t>4</a:t>
            </a:r>
            <a:r>
              <a:rPr lang="en-US" sz="2400" b="0" i="0" dirty="0">
                <a:solidFill>
                  <a:srgbClr val="333333"/>
                </a:solidFill>
                <a:effectLst/>
                <a:latin typeface="Guardian TextSans Web"/>
              </a:rPr>
              <a:t> found no increase in mortality among patients using angiotensin-converting enzyme inhibitors (ACEIs) or angiotensin receptor blockers (ARBs). </a:t>
            </a:r>
            <a:endParaRPr lang="en-US" sz="2300"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02EF35CA-B264-BC07-7418-28349339A99B}"/>
              </a:ext>
            </a:extLst>
          </p:cNvPr>
          <p:cNvPicPr>
            <a:picLocks noChangeAspect="1"/>
          </p:cNvPicPr>
          <p:nvPr/>
        </p:nvPicPr>
        <p:blipFill>
          <a:blip r:embed="rId8"/>
          <a:stretch>
            <a:fillRect/>
          </a:stretch>
        </p:blipFill>
        <p:spPr>
          <a:xfrm>
            <a:off x="2726811" y="3429000"/>
            <a:ext cx="8230749" cy="2924583"/>
          </a:xfrm>
          <a:prstGeom prst="rect">
            <a:avLst/>
          </a:prstGeom>
        </p:spPr>
      </p:pic>
    </p:spTree>
    <p:extLst>
      <p:ext uri="{BB962C8B-B14F-4D97-AF65-F5344CB8AC3E}">
        <p14:creationId xmlns:p14="http://schemas.microsoft.com/office/powerpoint/2010/main" val="4711158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77400" cy="1034208"/>
          </a:xfrm>
        </p:spPr>
        <p:txBody>
          <a:bodyPr>
            <a:normAutofit fontScale="90000"/>
          </a:bodyPr>
          <a:lstStyle/>
          <a:p>
            <a:r>
              <a:rPr lang="en-US" dirty="0">
                <a:cs typeface="Times New Roman" panose="02020603050405020304" pitchFamily="18" charset="0"/>
              </a:rPr>
              <a:t>What should you </a:t>
            </a:r>
            <a:r>
              <a:rPr lang="en-US" b="1" u="sng" dirty="0">
                <a:cs typeface="Times New Roman" panose="02020603050405020304" pitchFamily="18" charset="0"/>
              </a:rPr>
              <a:t>not </a:t>
            </a:r>
            <a:r>
              <a:rPr lang="en-US" dirty="0">
                <a:cs typeface="Times New Roman" panose="02020603050405020304" pitchFamily="18" charset="0"/>
              </a:rPr>
              <a:t>control for? </a:t>
            </a:r>
            <a:br>
              <a:rPr lang="en-US" dirty="0">
                <a:cs typeface="Times New Roman" panose="02020603050405020304" pitchFamily="18" charset="0"/>
              </a:rPr>
            </a:br>
            <a:r>
              <a:rPr lang="en-US" b="1" dirty="0">
                <a:cs typeface="Times New Roman" panose="02020603050405020304" pitchFamily="18" charset="0"/>
              </a:rPr>
              <a:t>Selecting on an Outcome</a:t>
            </a:r>
            <a:endParaRPr lang="en-US" dirty="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F87E3D3F-7D9D-4218-B38A-FF8F9D278CCC}"/>
              </a:ext>
            </a:extLst>
          </p:cNvPr>
          <p:cNvSpPr txBox="1"/>
          <p:nvPr/>
        </p:nvSpPr>
        <p:spPr>
          <a:xfrm>
            <a:off x="2286000" y="1519864"/>
            <a:ext cx="1600200" cy="842336"/>
          </a:xfrm>
          <a:prstGeom prst="rect">
            <a:avLst/>
          </a:prstGeom>
          <a:solidFill>
            <a:schemeClr val="bg1"/>
          </a:solidFill>
        </p:spPr>
        <p:txBody>
          <a:bodyPr wrap="square" rtlCol="0">
            <a:spAutoFit/>
          </a:bodyPr>
          <a:lstStyle/>
          <a:p>
            <a:endParaRPr lang="en-US" dirty="0"/>
          </a:p>
        </p:txBody>
      </p:sp>
      <p:sp>
        <p:nvSpPr>
          <p:cNvPr id="3" name="TextBox 2">
            <a:extLst>
              <a:ext uri="{FF2B5EF4-FFF2-40B4-BE49-F238E27FC236}">
                <a16:creationId xmlns:a16="http://schemas.microsoft.com/office/drawing/2014/main" id="{DCB2FA67-7FB9-4522-8856-77EC1EBC7712}"/>
              </a:ext>
            </a:extLst>
          </p:cNvPr>
          <p:cNvSpPr txBox="1"/>
          <p:nvPr/>
        </p:nvSpPr>
        <p:spPr>
          <a:xfrm>
            <a:off x="685800" y="1485781"/>
            <a:ext cx="10439400" cy="800219"/>
          </a:xfrm>
          <a:prstGeom prst="rect">
            <a:avLst/>
          </a:prstGeom>
          <a:noFill/>
        </p:spPr>
        <p:txBody>
          <a:bodyPr wrap="square" rtlCol="0">
            <a:spAutoFit/>
          </a:bodyPr>
          <a:lstStyle/>
          <a:p>
            <a:r>
              <a:rPr lang="en-US" sz="2300" dirty="0">
                <a:latin typeface="Times New Roman" panose="02020603050405020304" pitchFamily="18" charset="0"/>
                <a:cs typeface="Times New Roman" panose="02020603050405020304" pitchFamily="18" charset="0"/>
              </a:rPr>
              <a:t>Another very common mistake is when you </a:t>
            </a:r>
            <a:r>
              <a:rPr lang="en-US" sz="2300" b="1" dirty="0">
                <a:latin typeface="Times New Roman" panose="02020603050405020304" pitchFamily="18" charset="0"/>
                <a:cs typeface="Times New Roman" panose="02020603050405020304" pitchFamily="18" charset="0"/>
              </a:rPr>
              <a:t>control for something that occurred after the outcome</a:t>
            </a:r>
            <a:r>
              <a:rPr lang="en-US" sz="2300" dirty="0">
                <a:latin typeface="Times New Roman" panose="02020603050405020304" pitchFamily="18" charset="0"/>
                <a:cs typeface="Times New Roman" panose="02020603050405020304" pitchFamily="18" charset="0"/>
              </a:rPr>
              <a:t> (this introduces either collider bias or </a:t>
            </a:r>
            <a:r>
              <a:rPr lang="en-US" sz="2300" i="1" dirty="0">
                <a:latin typeface="Times New Roman" panose="02020603050405020304" pitchFamily="18" charset="0"/>
                <a:cs typeface="Times New Roman" panose="02020603050405020304" pitchFamily="18" charset="0"/>
              </a:rPr>
              <a:t>mediator </a:t>
            </a:r>
            <a:r>
              <a:rPr lang="en-US" sz="2300" dirty="0">
                <a:latin typeface="Times New Roman" panose="02020603050405020304" pitchFamily="18" charset="0"/>
                <a:cs typeface="Times New Roman" panose="02020603050405020304" pitchFamily="18" charset="0"/>
              </a:rPr>
              <a:t>bias)</a:t>
            </a:r>
          </a:p>
        </p:txBody>
      </p:sp>
      <p:pic>
        <p:nvPicPr>
          <p:cNvPr id="1026" name="Picture 2" descr="Intersectional Perspective on the Canadian Gender Wage Gap">
            <a:extLst>
              <a:ext uri="{FF2B5EF4-FFF2-40B4-BE49-F238E27FC236}">
                <a16:creationId xmlns:a16="http://schemas.microsoft.com/office/drawing/2014/main" id="{5A4207AB-4D97-2852-43FF-7D91B6ABCD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2286000"/>
            <a:ext cx="8105775" cy="4324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85506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93EDF-660D-4391-A114-A6C54268E445}"/>
              </a:ext>
            </a:extLst>
          </p:cNvPr>
          <p:cNvSpPr>
            <a:spLocks noGrp="1"/>
          </p:cNvSpPr>
          <p:nvPr>
            <p:ph type="ctrTitle"/>
          </p:nvPr>
        </p:nvSpPr>
        <p:spPr>
          <a:xfrm>
            <a:off x="1261872" y="758952"/>
            <a:ext cx="10472928" cy="4041648"/>
          </a:xfrm>
        </p:spPr>
        <p:txBody>
          <a:bodyPr>
            <a:normAutofit/>
          </a:bodyPr>
          <a:lstStyle/>
          <a:p>
            <a:r>
              <a:rPr lang="en-US" dirty="0">
                <a:solidFill>
                  <a:schemeClr val="accent1">
                    <a:lumMod val="60000"/>
                    <a:lumOff val="40000"/>
                  </a:schemeClr>
                </a:solidFill>
              </a:rPr>
              <a:t>Case Study: </a:t>
            </a:r>
            <a:br>
              <a:rPr lang="en-US" dirty="0"/>
            </a:br>
            <a:r>
              <a:rPr lang="en-US" sz="5500" dirty="0"/>
              <a:t>Children at Risk: The Effect of Crop Loss on Child Health in Rural Mexico</a:t>
            </a:r>
          </a:p>
        </p:txBody>
      </p:sp>
      <p:sp>
        <p:nvSpPr>
          <p:cNvPr id="3" name="Subtitle 2">
            <a:extLst>
              <a:ext uri="{FF2B5EF4-FFF2-40B4-BE49-F238E27FC236}">
                <a16:creationId xmlns:a16="http://schemas.microsoft.com/office/drawing/2014/main" id="{9A7FADE3-4D7C-4B3A-B023-71CD85AECCCB}"/>
              </a:ext>
            </a:extLst>
          </p:cNvPr>
          <p:cNvSpPr>
            <a:spLocks noGrp="1"/>
          </p:cNvSpPr>
          <p:nvPr>
            <p:ph type="subTitle" idx="1"/>
          </p:nvPr>
        </p:nvSpPr>
        <p:spPr/>
        <p:txBody>
          <a:bodyPr/>
          <a:lstStyle/>
          <a:p>
            <a:r>
              <a:rPr lang="en-US" dirty="0"/>
              <a:t>RUHR Economic Working Paper (2012)</a:t>
            </a:r>
          </a:p>
        </p:txBody>
      </p:sp>
    </p:spTree>
    <p:extLst>
      <p:ext uri="{BB962C8B-B14F-4D97-AF65-F5344CB8AC3E}">
        <p14:creationId xmlns:p14="http://schemas.microsoft.com/office/powerpoint/2010/main" val="37621683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Motivation and Research Design</a:t>
            </a:r>
            <a:endParaRPr lang="en-US" sz="3600"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09599" y="1066801"/>
            <a:ext cx="10015391" cy="5141388"/>
          </a:xfrm>
        </p:spPr>
        <p:txBody>
          <a:bodyPr>
            <a:normAutofit/>
          </a:bodyPr>
          <a:lstStyle/>
          <a:p>
            <a:r>
              <a:rPr lang="en-US" sz="2400" dirty="0">
                <a:cs typeface="Times New Roman" panose="02020603050405020304" pitchFamily="18" charset="0"/>
              </a:rPr>
              <a:t>What is the setting of the paper? </a:t>
            </a:r>
          </a:p>
          <a:p>
            <a:r>
              <a:rPr lang="en-US" sz="2400" dirty="0">
                <a:cs typeface="Times New Roman" panose="02020603050405020304" pitchFamily="18" charset="0"/>
              </a:rPr>
              <a:t>What is the causal question? </a:t>
            </a:r>
          </a:p>
          <a:p>
            <a:r>
              <a:rPr lang="en-US" sz="2400" dirty="0">
                <a:cs typeface="Times New Roman" panose="02020603050405020304" pitchFamily="18" charset="0"/>
              </a:rPr>
              <a:t>Why is this an important question? </a:t>
            </a:r>
          </a:p>
        </p:txBody>
      </p:sp>
      <p:pic>
        <p:nvPicPr>
          <p:cNvPr id="5" name="Picture 4">
            <a:extLst>
              <a:ext uri="{FF2B5EF4-FFF2-40B4-BE49-F238E27FC236}">
                <a16:creationId xmlns:a16="http://schemas.microsoft.com/office/drawing/2014/main" id="{362AE2A7-A90F-2AD6-749E-08C11D76E693}"/>
              </a:ext>
            </a:extLst>
          </p:cNvPr>
          <p:cNvPicPr>
            <a:picLocks noChangeAspect="1"/>
          </p:cNvPicPr>
          <p:nvPr/>
        </p:nvPicPr>
        <p:blipFill>
          <a:blip r:embed="rId3"/>
          <a:stretch>
            <a:fillRect/>
          </a:stretch>
        </p:blipFill>
        <p:spPr>
          <a:xfrm>
            <a:off x="4419600" y="2636494"/>
            <a:ext cx="6744418" cy="4221506"/>
          </a:xfrm>
          <a:prstGeom prst="rect">
            <a:avLst/>
          </a:prstGeom>
        </p:spPr>
      </p:pic>
      <p:pic>
        <p:nvPicPr>
          <p:cNvPr id="7" name="Picture 6">
            <a:extLst>
              <a:ext uri="{FF2B5EF4-FFF2-40B4-BE49-F238E27FC236}">
                <a16:creationId xmlns:a16="http://schemas.microsoft.com/office/drawing/2014/main" id="{EE1423B1-75B3-20DD-233B-F2DD7CDD3DAA}"/>
              </a:ext>
            </a:extLst>
          </p:cNvPr>
          <p:cNvPicPr>
            <a:picLocks noChangeAspect="1"/>
          </p:cNvPicPr>
          <p:nvPr/>
        </p:nvPicPr>
        <p:blipFill>
          <a:blip r:embed="rId4"/>
          <a:stretch>
            <a:fillRect/>
          </a:stretch>
        </p:blipFill>
        <p:spPr>
          <a:xfrm>
            <a:off x="5397566" y="1990694"/>
            <a:ext cx="6794434" cy="645800"/>
          </a:xfrm>
          <a:prstGeom prst="rect">
            <a:avLst/>
          </a:prstGeom>
        </p:spPr>
      </p:pic>
    </p:spTree>
    <p:extLst>
      <p:ext uri="{BB962C8B-B14F-4D97-AF65-F5344CB8AC3E}">
        <p14:creationId xmlns:p14="http://schemas.microsoft.com/office/powerpoint/2010/main" val="25585275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Motivation and Research Design</a:t>
            </a:r>
            <a:endParaRPr lang="en-US" sz="3600"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09599" y="1066801"/>
            <a:ext cx="10015391" cy="5141388"/>
          </a:xfrm>
        </p:spPr>
        <p:txBody>
          <a:bodyPr>
            <a:normAutofit/>
          </a:bodyPr>
          <a:lstStyle/>
          <a:p>
            <a:r>
              <a:rPr lang="en-US" sz="2400" dirty="0">
                <a:cs typeface="Times New Roman" panose="02020603050405020304" pitchFamily="18" charset="0"/>
              </a:rPr>
              <a:t>What makes their causal inference possible – that is, what is their</a:t>
            </a:r>
            <a:r>
              <a:rPr lang="en-US" sz="2400" u="sng" dirty="0">
                <a:cs typeface="Times New Roman" panose="02020603050405020304" pitchFamily="18" charset="0"/>
              </a:rPr>
              <a:t> research design</a:t>
            </a:r>
            <a:r>
              <a:rPr lang="en-US" sz="2400" dirty="0">
                <a:cs typeface="Times New Roman" panose="02020603050405020304" pitchFamily="18" charset="0"/>
              </a:rPr>
              <a:t>? </a:t>
            </a:r>
          </a:p>
          <a:p>
            <a:r>
              <a:rPr lang="en-US" sz="2400" dirty="0">
                <a:cs typeface="Times New Roman" panose="02020603050405020304" pitchFamily="18" charset="0"/>
              </a:rPr>
              <a:t>How does it deal with this table? </a:t>
            </a:r>
          </a:p>
        </p:txBody>
      </p:sp>
      <p:pic>
        <p:nvPicPr>
          <p:cNvPr id="9" name="Picture 8">
            <a:extLst>
              <a:ext uri="{FF2B5EF4-FFF2-40B4-BE49-F238E27FC236}">
                <a16:creationId xmlns:a16="http://schemas.microsoft.com/office/drawing/2014/main" id="{047CDC40-9FE1-255A-3865-1A0301DCD251}"/>
              </a:ext>
            </a:extLst>
          </p:cNvPr>
          <p:cNvPicPr>
            <a:picLocks noChangeAspect="1"/>
          </p:cNvPicPr>
          <p:nvPr/>
        </p:nvPicPr>
        <p:blipFill>
          <a:blip r:embed="rId3"/>
          <a:stretch>
            <a:fillRect/>
          </a:stretch>
        </p:blipFill>
        <p:spPr>
          <a:xfrm>
            <a:off x="1752600" y="2443844"/>
            <a:ext cx="7944959" cy="4048690"/>
          </a:xfrm>
          <a:prstGeom prst="rect">
            <a:avLst/>
          </a:prstGeom>
        </p:spPr>
      </p:pic>
    </p:spTree>
    <p:extLst>
      <p:ext uri="{BB962C8B-B14F-4D97-AF65-F5344CB8AC3E}">
        <p14:creationId xmlns:p14="http://schemas.microsoft.com/office/powerpoint/2010/main" val="21202827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Case Study: descriptive evidence</a:t>
            </a:r>
            <a:endParaRPr lang="en-US" sz="3600"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DE698CFE-9306-601B-B17F-922D4CF05B24}"/>
              </a:ext>
            </a:extLst>
          </p:cNvPr>
          <p:cNvPicPr>
            <a:picLocks noChangeAspect="1"/>
          </p:cNvPicPr>
          <p:nvPr/>
        </p:nvPicPr>
        <p:blipFill>
          <a:blip r:embed="rId3"/>
          <a:stretch>
            <a:fillRect/>
          </a:stretch>
        </p:blipFill>
        <p:spPr>
          <a:xfrm>
            <a:off x="304800" y="1143000"/>
            <a:ext cx="10744200" cy="4742268"/>
          </a:xfrm>
          <a:prstGeom prst="rect">
            <a:avLst/>
          </a:prstGeom>
        </p:spPr>
      </p:pic>
    </p:spTree>
    <p:extLst>
      <p:ext uri="{BB962C8B-B14F-4D97-AF65-F5344CB8AC3E}">
        <p14:creationId xmlns:p14="http://schemas.microsoft.com/office/powerpoint/2010/main" val="28941412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Case study: descriptive evidence</a:t>
            </a:r>
            <a:endParaRPr lang="en-US" sz="36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7E10E1BB-1876-F943-BB42-0E6A7975A06E}"/>
              </a:ext>
            </a:extLst>
          </p:cNvPr>
          <p:cNvPicPr>
            <a:picLocks noChangeAspect="1"/>
          </p:cNvPicPr>
          <p:nvPr/>
        </p:nvPicPr>
        <p:blipFill>
          <a:blip r:embed="rId3"/>
          <a:stretch>
            <a:fillRect/>
          </a:stretch>
        </p:blipFill>
        <p:spPr>
          <a:xfrm>
            <a:off x="457200" y="1219200"/>
            <a:ext cx="10518027" cy="4495800"/>
          </a:xfrm>
          <a:prstGeom prst="rect">
            <a:avLst/>
          </a:prstGeom>
        </p:spPr>
      </p:pic>
    </p:spTree>
    <p:extLst>
      <p:ext uri="{BB962C8B-B14F-4D97-AF65-F5344CB8AC3E}">
        <p14:creationId xmlns:p14="http://schemas.microsoft.com/office/powerpoint/2010/main" val="36870478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ED1ED7-B6E1-BC24-2E86-4E971DD45CF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8EFA1F6-0747-E374-EC2A-507EE191FC07}"/>
              </a:ext>
            </a:extLst>
          </p:cNvPr>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Case study: controls</a:t>
            </a:r>
            <a:endParaRPr lang="en-US" sz="3600"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8B069F96-1231-14F2-88B5-A602A0BD8073}"/>
              </a:ext>
            </a:extLst>
          </p:cNvPr>
          <p:cNvSpPr txBox="1"/>
          <p:nvPr/>
        </p:nvSpPr>
        <p:spPr>
          <a:xfrm>
            <a:off x="838200" y="962232"/>
            <a:ext cx="8534400" cy="400110"/>
          </a:xfrm>
          <a:prstGeom prst="rect">
            <a:avLst/>
          </a:prstGeom>
          <a:noFill/>
        </p:spPr>
        <p:txBody>
          <a:bodyPr wrap="square" rtlCol="0">
            <a:spAutoFit/>
          </a:bodyPr>
          <a:lstStyle/>
          <a:p>
            <a:r>
              <a:rPr lang="en-US" sz="2000" dirty="0"/>
              <a:t>What do the authors control for? What would they </a:t>
            </a:r>
            <a:r>
              <a:rPr lang="en-US" sz="2000" i="1" dirty="0"/>
              <a:t>like </a:t>
            </a:r>
            <a:r>
              <a:rPr lang="en-US" sz="2000" dirty="0"/>
              <a:t>to control for?</a:t>
            </a:r>
          </a:p>
        </p:txBody>
      </p:sp>
    </p:spTree>
    <p:extLst>
      <p:ext uri="{BB962C8B-B14F-4D97-AF65-F5344CB8AC3E}">
        <p14:creationId xmlns:p14="http://schemas.microsoft.com/office/powerpoint/2010/main" val="11858047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4A66D0-67EB-2313-2665-8F707D5D9A4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F0C5F71-73F9-AC8A-EFA2-2669248AD2F5}"/>
              </a:ext>
            </a:extLst>
          </p:cNvPr>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Case study: controls</a:t>
            </a:r>
            <a:endParaRPr lang="en-US" sz="3600"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90A75B21-449A-B49E-1C68-B5231902AB3A}"/>
              </a:ext>
            </a:extLst>
          </p:cNvPr>
          <p:cNvSpPr txBox="1"/>
          <p:nvPr/>
        </p:nvSpPr>
        <p:spPr>
          <a:xfrm>
            <a:off x="762000" y="1066800"/>
            <a:ext cx="10134600" cy="4154984"/>
          </a:xfrm>
          <a:prstGeom prst="rect">
            <a:avLst/>
          </a:prstGeom>
          <a:noFill/>
        </p:spPr>
        <p:txBody>
          <a:bodyPr wrap="square" rtlCol="0">
            <a:spAutoFit/>
          </a:bodyPr>
          <a:lstStyle/>
          <a:p>
            <a:pPr marL="342900" indent="-342900">
              <a:buFontTx/>
              <a:buChar char="-"/>
            </a:pPr>
            <a:r>
              <a:rPr lang="en-US" sz="2200" dirty="0"/>
              <a:t>Income: categorized based on whether households have specific assets</a:t>
            </a:r>
          </a:p>
          <a:p>
            <a:pPr marL="342900" indent="-342900">
              <a:buFontTx/>
              <a:buChar char="-"/>
            </a:pPr>
            <a:endParaRPr lang="en-US" sz="2200" dirty="0"/>
          </a:p>
          <a:p>
            <a:pPr marL="342900" indent="-342900">
              <a:buFontTx/>
              <a:buChar char="-"/>
            </a:pPr>
            <a:endParaRPr lang="en-US" sz="2200" dirty="0"/>
          </a:p>
          <a:p>
            <a:pPr marL="342900" indent="-342900">
              <a:buFontTx/>
              <a:buChar char="-"/>
            </a:pPr>
            <a:endParaRPr lang="en-US" sz="2200" dirty="0"/>
          </a:p>
          <a:p>
            <a:pPr marL="342900" indent="-342900">
              <a:buFontTx/>
              <a:buChar char="-"/>
            </a:pPr>
            <a:endParaRPr lang="en-US" sz="2200" dirty="0"/>
          </a:p>
          <a:p>
            <a:pPr marL="342900" indent="-342900">
              <a:buFontTx/>
              <a:buChar char="-"/>
            </a:pPr>
            <a:endParaRPr lang="en-US" sz="2200" dirty="0"/>
          </a:p>
          <a:p>
            <a:pPr marL="342900" indent="-342900">
              <a:buFontTx/>
              <a:buChar char="-"/>
            </a:pPr>
            <a:r>
              <a:rPr lang="en-US" sz="2200" dirty="0"/>
              <a:t>Participation in government programs (</a:t>
            </a:r>
            <a:r>
              <a:rPr lang="en-US" sz="2200" i="1" dirty="0" err="1"/>
              <a:t>Opportunidades</a:t>
            </a:r>
            <a:r>
              <a:rPr lang="en-US" sz="2200" dirty="0"/>
              <a:t>)</a:t>
            </a:r>
          </a:p>
          <a:p>
            <a:pPr marL="342900" indent="-342900">
              <a:buFontTx/>
              <a:buChar char="-"/>
            </a:pPr>
            <a:r>
              <a:rPr lang="en-US" sz="2200" dirty="0"/>
              <a:t>Indigenous origin</a:t>
            </a:r>
          </a:p>
          <a:p>
            <a:pPr marL="342900" indent="-342900">
              <a:buFontTx/>
              <a:buChar char="-"/>
            </a:pPr>
            <a:r>
              <a:rPr lang="en-US" sz="2200" dirty="0"/>
              <a:t>Number of household members</a:t>
            </a:r>
          </a:p>
          <a:p>
            <a:pPr marL="342900" indent="-342900">
              <a:buFontTx/>
              <a:buChar char="-"/>
            </a:pPr>
            <a:r>
              <a:rPr lang="en-US" sz="2200" dirty="0"/>
              <a:t>Mother’s cognitive ability (why?)</a:t>
            </a:r>
          </a:p>
          <a:p>
            <a:pPr marL="342900" indent="-342900">
              <a:buFontTx/>
              <a:buChar char="-"/>
            </a:pPr>
            <a:r>
              <a:rPr lang="en-US" sz="2200" dirty="0"/>
              <a:t>Remittances from household members</a:t>
            </a:r>
          </a:p>
          <a:p>
            <a:pPr marL="342900" indent="-342900">
              <a:buFontTx/>
              <a:buChar char="-"/>
            </a:pPr>
            <a:endParaRPr lang="en-US" sz="2200" dirty="0"/>
          </a:p>
        </p:txBody>
      </p:sp>
      <p:pic>
        <p:nvPicPr>
          <p:cNvPr id="6" name="Picture 5">
            <a:extLst>
              <a:ext uri="{FF2B5EF4-FFF2-40B4-BE49-F238E27FC236}">
                <a16:creationId xmlns:a16="http://schemas.microsoft.com/office/drawing/2014/main" id="{FAEDD66F-B887-AA0E-E432-9C2533954F60}"/>
              </a:ext>
            </a:extLst>
          </p:cNvPr>
          <p:cNvPicPr>
            <a:picLocks noChangeAspect="1"/>
          </p:cNvPicPr>
          <p:nvPr/>
        </p:nvPicPr>
        <p:blipFill>
          <a:blip r:embed="rId3"/>
          <a:stretch>
            <a:fillRect/>
          </a:stretch>
        </p:blipFill>
        <p:spPr>
          <a:xfrm>
            <a:off x="1890163" y="1646646"/>
            <a:ext cx="7878274" cy="1314633"/>
          </a:xfrm>
          <a:prstGeom prst="rect">
            <a:avLst/>
          </a:prstGeom>
        </p:spPr>
      </p:pic>
    </p:spTree>
    <p:extLst>
      <p:ext uri="{BB962C8B-B14F-4D97-AF65-F5344CB8AC3E}">
        <p14:creationId xmlns:p14="http://schemas.microsoft.com/office/powerpoint/2010/main" val="2018364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10625328" cy="4041648"/>
          </a:xfrm>
        </p:spPr>
        <p:txBody>
          <a:bodyPr>
            <a:normAutofit/>
          </a:bodyPr>
          <a:lstStyle/>
          <a:p>
            <a:r>
              <a:rPr lang="en-US" sz="5400" dirty="0">
                <a:latin typeface="Times New Roman" panose="02020603050405020304" pitchFamily="18" charset="0"/>
                <a:cs typeface="Times New Roman" panose="02020603050405020304" pitchFamily="18" charset="0"/>
              </a:rPr>
              <a:t>Types of Control Variables</a:t>
            </a:r>
          </a:p>
        </p:txBody>
      </p:sp>
      <p:sp>
        <p:nvSpPr>
          <p:cNvPr id="3" name="Content Placeholder 2"/>
          <p:cNvSpPr>
            <a:spLocks noGrp="1"/>
          </p:cNvSpPr>
          <p:nvPr>
            <p:ph type="subTitle" idx="1"/>
          </p:nvPr>
        </p:nvSpPr>
        <p:spPr/>
        <p:txBody>
          <a:bodyPr>
            <a:normAutofit/>
          </a:bodyPr>
          <a:lstStyle/>
          <a:p>
            <a:pPr marL="274320" lvl="1" indent="0">
              <a:buNone/>
            </a:pPr>
            <a:endParaRPr lang="en-CA" sz="2000" dirty="0">
              <a:solidFill>
                <a:schemeClr val="tx1"/>
              </a:solidFill>
              <a:latin typeface="Open Sans"/>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9085719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7269480" cy="624840"/>
          </a:xfrm>
        </p:spPr>
        <p:txBody>
          <a:bodyPr>
            <a:normAutofit fontScale="90000"/>
          </a:bodyPr>
          <a:lstStyle/>
          <a:p>
            <a:r>
              <a:rPr lang="en-US" dirty="0">
                <a:cs typeface="Times New Roman" panose="02020603050405020304" pitchFamily="18" charset="0"/>
              </a:rPr>
              <a:t>Last time:</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05790" y="1066800"/>
                <a:ext cx="10367010" cy="5453807"/>
              </a:xfrm>
            </p:spPr>
            <p:txBody>
              <a:bodyPr>
                <a:normAutofit/>
              </a:bodyPr>
              <a:lstStyle/>
              <a:p>
                <a:r>
                  <a:rPr lang="en-US" sz="2400" dirty="0">
                    <a:latin typeface="Times New Roman" panose="02020603050405020304" pitchFamily="18" charset="0"/>
                    <a:cs typeface="Times New Roman" panose="02020603050405020304" pitchFamily="18" charset="0"/>
                  </a:rPr>
                  <a:t>Probability, coding review</a:t>
                </a:r>
              </a:p>
              <a:p>
                <a:r>
                  <a:rPr lang="en-US" sz="2400" dirty="0">
                    <a:latin typeface="Times New Roman" panose="02020603050405020304" pitchFamily="18" charset="0"/>
                    <a:cs typeface="Times New Roman" panose="02020603050405020304" pitchFamily="18" charset="0"/>
                  </a:rPr>
                  <a:t>Introduction to linear regression</a:t>
                </a:r>
              </a:p>
              <a:p>
                <a:pPr lvl="1"/>
                <a:r>
                  <a:rPr lang="en-US" sz="2200" dirty="0">
                    <a:cs typeface="Times New Roman" panose="02020603050405020304" pitchFamily="18" charset="0"/>
                  </a:rPr>
                  <a:t>Single explanatory variable: </a:t>
                </a:r>
                <a14:m>
                  <m:oMath xmlns:m="http://schemas.openxmlformats.org/officeDocument/2006/math">
                    <m:r>
                      <a:rPr lang="en-US" sz="2200" b="0" i="1" smtClean="0">
                        <a:latin typeface="Cambria Math" panose="02040503050406030204" pitchFamily="18" charset="0"/>
                        <a:cs typeface="Times New Roman" panose="02020603050405020304" pitchFamily="18" charset="0"/>
                      </a:rPr>
                      <m:t>𝑦</m:t>
                    </m:r>
                    <m:r>
                      <a:rPr lang="en-US" sz="2200" b="0" i="1" smtClean="0">
                        <a:latin typeface="Cambria Math" panose="02040503050406030204" pitchFamily="18" charset="0"/>
                        <a:cs typeface="Times New Roman" panose="02020603050405020304" pitchFamily="18" charset="0"/>
                      </a:rPr>
                      <m:t>=</m:t>
                    </m:r>
                    <m:sSub>
                      <m:sSubPr>
                        <m:ctrlPr>
                          <a:rPr lang="en-US" sz="2200" b="0" i="1" smtClean="0">
                            <a:latin typeface="Cambria Math" panose="02040503050406030204" pitchFamily="18" charset="0"/>
                            <a:cs typeface="Times New Roman" panose="02020603050405020304" pitchFamily="18" charset="0"/>
                          </a:rPr>
                        </m:ctrlPr>
                      </m:sSubPr>
                      <m:e>
                        <m:r>
                          <a:rPr lang="en-US" sz="2200" b="0" i="1" smtClean="0">
                            <a:latin typeface="Cambria Math" panose="02040503050406030204" pitchFamily="18" charset="0"/>
                            <a:cs typeface="Times New Roman" panose="02020603050405020304" pitchFamily="18" charset="0"/>
                          </a:rPr>
                          <m:t>𝛽</m:t>
                        </m:r>
                      </m:e>
                      <m:sub>
                        <m:r>
                          <a:rPr lang="en-US" sz="2200" b="0" i="1" smtClean="0">
                            <a:latin typeface="Cambria Math" panose="02040503050406030204" pitchFamily="18" charset="0"/>
                            <a:cs typeface="Times New Roman" panose="02020603050405020304" pitchFamily="18" charset="0"/>
                          </a:rPr>
                          <m:t>0</m:t>
                        </m:r>
                      </m:sub>
                    </m:sSub>
                    <m:r>
                      <a:rPr lang="en-US" sz="2200" b="0" i="1" smtClean="0">
                        <a:latin typeface="Cambria Math" panose="02040503050406030204" pitchFamily="18" charset="0"/>
                        <a:cs typeface="Times New Roman" panose="02020603050405020304" pitchFamily="18" charset="0"/>
                      </a:rPr>
                      <m:t>+</m:t>
                    </m:r>
                    <m:sSub>
                      <m:sSubPr>
                        <m:ctrlPr>
                          <a:rPr lang="en-US" sz="2200" b="0" i="1" smtClean="0">
                            <a:latin typeface="Cambria Math" panose="02040503050406030204" pitchFamily="18" charset="0"/>
                            <a:cs typeface="Times New Roman" panose="02020603050405020304" pitchFamily="18" charset="0"/>
                          </a:rPr>
                        </m:ctrlPr>
                      </m:sSubPr>
                      <m:e>
                        <m:r>
                          <a:rPr lang="en-US" sz="2200" b="0" i="1" smtClean="0">
                            <a:latin typeface="Cambria Math" panose="02040503050406030204" pitchFamily="18" charset="0"/>
                            <a:cs typeface="Times New Roman" panose="02020603050405020304" pitchFamily="18" charset="0"/>
                          </a:rPr>
                          <m:t>𝛽</m:t>
                        </m:r>
                      </m:e>
                      <m:sub>
                        <m:r>
                          <a:rPr lang="en-US" sz="2200" b="0" i="1" smtClean="0">
                            <a:latin typeface="Cambria Math" panose="02040503050406030204" pitchFamily="18" charset="0"/>
                            <a:cs typeface="Times New Roman" panose="02020603050405020304" pitchFamily="18" charset="0"/>
                          </a:rPr>
                          <m:t>1</m:t>
                        </m:r>
                      </m:sub>
                    </m:sSub>
                    <m:r>
                      <a:rPr lang="en-US" sz="2200" b="0" i="1" smtClean="0">
                        <a:latin typeface="Cambria Math" panose="02040503050406030204" pitchFamily="18" charset="0"/>
                        <a:cs typeface="Times New Roman" panose="02020603050405020304" pitchFamily="18" charset="0"/>
                      </a:rPr>
                      <m:t>𝑥</m:t>
                    </m:r>
                    <m:r>
                      <a:rPr lang="en-US" sz="2200" b="0" i="1" smtClean="0">
                        <a:latin typeface="Cambria Math" panose="02040503050406030204" pitchFamily="18" charset="0"/>
                        <a:cs typeface="Times New Roman" panose="02020603050405020304" pitchFamily="18" charset="0"/>
                      </a:rPr>
                      <m:t>+</m:t>
                    </m:r>
                    <m:r>
                      <a:rPr lang="en-US" sz="2200" b="0" i="1" smtClean="0">
                        <a:latin typeface="Cambria Math" panose="02040503050406030204" pitchFamily="18" charset="0"/>
                        <a:cs typeface="Times New Roman" panose="02020603050405020304" pitchFamily="18" charset="0"/>
                      </a:rPr>
                      <m:t>𝜀</m:t>
                    </m:r>
                  </m:oMath>
                </a14:m>
                <a:endParaRPr lang="en-US" sz="2200" dirty="0">
                  <a:latin typeface="Times New Roman" panose="02020603050405020304" pitchFamily="18" charset="0"/>
                  <a:cs typeface="Times New Roman" panose="02020603050405020304" pitchFamily="18" charset="0"/>
                </a:endParaRPr>
              </a:p>
              <a:p>
                <a:pPr lvl="1"/>
                <a:r>
                  <a:rPr lang="en-US" sz="2200" dirty="0">
                    <a:cs typeface="Times New Roman" panose="02020603050405020304" pitchFamily="18" charset="0"/>
                  </a:rPr>
                  <a:t>Estimation: best linear fit through data</a:t>
                </a:r>
              </a:p>
              <a:p>
                <a:pPr lvl="1"/>
                <a:r>
                  <a:rPr lang="en-US" sz="2200" dirty="0">
                    <a:cs typeface="Times New Roman" panose="02020603050405020304" pitchFamily="18" charset="0"/>
                  </a:rPr>
                  <a:t>Assumptions required for unbiasedness, so that </a:t>
                </a:r>
                <a14:m>
                  <m:oMath xmlns:m="http://schemas.openxmlformats.org/officeDocument/2006/math">
                    <m:r>
                      <a:rPr lang="en-US" sz="2200" b="0" i="1" smtClean="0">
                        <a:latin typeface="Cambria Math" panose="02040503050406030204" pitchFamily="18" charset="0"/>
                        <a:cs typeface="Times New Roman" panose="02020603050405020304" pitchFamily="18" charset="0"/>
                      </a:rPr>
                      <m:t>𝔼</m:t>
                    </m:r>
                    <m:d>
                      <m:dPr>
                        <m:begChr m:val="["/>
                        <m:endChr m:val="]"/>
                        <m:ctrlPr>
                          <a:rPr lang="en-US" sz="2200" b="0" i="1" smtClean="0">
                            <a:latin typeface="Cambria Math" panose="02040503050406030204" pitchFamily="18" charset="0"/>
                            <a:cs typeface="Times New Roman" panose="02020603050405020304" pitchFamily="18" charset="0"/>
                          </a:rPr>
                        </m:ctrlPr>
                      </m:dPr>
                      <m:e>
                        <m:sSub>
                          <m:sSubPr>
                            <m:ctrlPr>
                              <a:rPr lang="en-US" sz="2200" b="0" i="1" smtClean="0">
                                <a:latin typeface="Cambria Math" panose="02040503050406030204" pitchFamily="18" charset="0"/>
                                <a:cs typeface="Times New Roman" panose="02020603050405020304" pitchFamily="18" charset="0"/>
                              </a:rPr>
                            </m:ctrlPr>
                          </m:sSubPr>
                          <m:e>
                            <m:acc>
                              <m:accPr>
                                <m:chr m:val="̂"/>
                                <m:ctrlPr>
                                  <a:rPr lang="en-US" sz="2200" b="0" i="1" smtClean="0">
                                    <a:latin typeface="Cambria Math" panose="02040503050406030204" pitchFamily="18" charset="0"/>
                                    <a:cs typeface="Times New Roman" panose="02020603050405020304" pitchFamily="18" charset="0"/>
                                  </a:rPr>
                                </m:ctrlPr>
                              </m:accPr>
                              <m:e>
                                <m:r>
                                  <a:rPr lang="en-US" sz="2200" b="0" i="1" smtClean="0">
                                    <a:latin typeface="Cambria Math" panose="02040503050406030204" pitchFamily="18" charset="0"/>
                                    <a:cs typeface="Times New Roman" panose="02020603050405020304" pitchFamily="18" charset="0"/>
                                  </a:rPr>
                                  <m:t>𝛽</m:t>
                                </m:r>
                              </m:e>
                            </m:acc>
                          </m:e>
                          <m:sub>
                            <m:r>
                              <a:rPr lang="en-US" sz="2200" b="0" i="1" smtClean="0">
                                <a:latin typeface="Cambria Math" panose="02040503050406030204" pitchFamily="18" charset="0"/>
                                <a:cs typeface="Times New Roman" panose="02020603050405020304" pitchFamily="18" charset="0"/>
                              </a:rPr>
                              <m:t>1</m:t>
                            </m:r>
                          </m:sub>
                        </m:sSub>
                      </m:e>
                    </m:d>
                    <m:r>
                      <a:rPr lang="en-US" sz="2200" b="0" i="1" smtClean="0">
                        <a:latin typeface="Cambria Math" panose="02040503050406030204" pitchFamily="18" charset="0"/>
                        <a:cs typeface="Times New Roman" panose="02020603050405020304" pitchFamily="18" charset="0"/>
                      </a:rPr>
                      <m:t>=</m:t>
                    </m:r>
                    <m:sSub>
                      <m:sSubPr>
                        <m:ctrlPr>
                          <a:rPr lang="en-US" sz="2200" b="0" i="1" smtClean="0">
                            <a:latin typeface="Cambria Math" panose="02040503050406030204" pitchFamily="18" charset="0"/>
                            <a:cs typeface="Times New Roman" panose="02020603050405020304" pitchFamily="18" charset="0"/>
                          </a:rPr>
                        </m:ctrlPr>
                      </m:sSubPr>
                      <m:e>
                        <m:r>
                          <a:rPr lang="en-US" sz="2200" b="0" i="1" smtClean="0">
                            <a:latin typeface="Cambria Math" panose="02040503050406030204" pitchFamily="18" charset="0"/>
                            <a:cs typeface="Times New Roman" panose="02020603050405020304" pitchFamily="18" charset="0"/>
                          </a:rPr>
                          <m:t>𝛽</m:t>
                        </m:r>
                      </m:e>
                      <m:sub>
                        <m:r>
                          <a:rPr lang="en-US" sz="2200" b="0" i="1" smtClean="0">
                            <a:latin typeface="Cambria Math" panose="02040503050406030204" pitchFamily="18" charset="0"/>
                            <a:cs typeface="Times New Roman" panose="02020603050405020304" pitchFamily="18" charset="0"/>
                          </a:rPr>
                          <m:t>1</m:t>
                        </m:r>
                      </m:sub>
                    </m:sSub>
                  </m:oMath>
                </a14:m>
                <a:endParaRPr lang="en-US" sz="2200" dirty="0">
                  <a:cs typeface="Times New Roman" panose="02020603050405020304" pitchFamily="18" charset="0"/>
                </a:endParaRPr>
              </a:p>
              <a:p>
                <a:r>
                  <a:rPr lang="en-US" sz="2400" dirty="0">
                    <a:cs typeface="Times New Roman" panose="02020603050405020304" pitchFamily="18" charset="0"/>
                  </a:rPr>
                  <a:t>Inference on regression coefficients</a:t>
                </a:r>
              </a:p>
              <a:p>
                <a:pPr marL="274320" lvl="1" indent="0">
                  <a:buNone/>
                </a:pPr>
                <a:endParaRPr lang="en-US" sz="2200" dirty="0">
                  <a:cs typeface="Times New Roman" panose="02020603050405020304" pitchFamily="18" charset="0"/>
                </a:endParaRPr>
              </a:p>
              <a:p>
                <a:pPr lvl="1"/>
                <a:endParaRPr lang="en-US" sz="2400" dirty="0">
                  <a:cs typeface="Times New Roman" panose="02020603050405020304" pitchFamily="18" charset="0"/>
                </a:endParaRPr>
              </a:p>
              <a:p>
                <a:r>
                  <a:rPr lang="en-US" sz="2400" dirty="0">
                    <a:cs typeface="Times New Roman" panose="02020603050405020304" pitchFamily="18" charset="0"/>
                  </a:rPr>
                  <a:t>Multiple explanatory variables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𝑦</m:t>
                    </m:r>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0</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1</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2</m:t>
                        </m:r>
                      </m:sub>
                    </m:sSub>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2</m:t>
                        </m:r>
                      </m:sub>
                    </m:sSub>
                    <m:r>
                      <a:rPr lang="en-US" sz="2400" b="0" i="1" smtClean="0">
                        <a:latin typeface="Cambria Math" panose="02040503050406030204" pitchFamily="18" charset="0"/>
                        <a:cs typeface="Times New Roman" panose="02020603050405020304" pitchFamily="18" charset="0"/>
                      </a:rPr>
                      <m:t>+ …+</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𝑛</m:t>
                        </m:r>
                      </m:sub>
                    </m:sSub>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𝑛</m:t>
                        </m:r>
                      </m:sub>
                    </m:sSub>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𝜀</m:t>
                    </m:r>
                  </m:oMath>
                </a14:m>
                <a:endParaRPr lang="en-US" sz="2400" dirty="0">
                  <a:cs typeface="Times New Roman" panose="02020603050405020304" pitchFamily="18" charset="0"/>
                </a:endParaRPr>
              </a:p>
              <a:p>
                <a:r>
                  <a:rPr lang="en-US" sz="2400" dirty="0">
                    <a:cs typeface="Times New Roman" panose="02020603050405020304" pitchFamily="18" charset="0"/>
                  </a:rPr>
                  <a:t>Regressions and causal frameworks</a:t>
                </a:r>
              </a:p>
              <a:p>
                <a:r>
                  <a:rPr lang="en-US" sz="2400" dirty="0">
                    <a:cs typeface="Times New Roman" panose="02020603050405020304" pitchFamily="18" charset="0"/>
                  </a:rPr>
                  <a:t>Additional regression tools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05790" y="1066800"/>
                <a:ext cx="10367010" cy="5453807"/>
              </a:xfrm>
              <a:blipFill>
                <a:blip r:embed="rId3"/>
                <a:stretch>
                  <a:fillRect l="-412" t="-1229"/>
                </a:stretch>
              </a:blipFill>
            </p:spPr>
            <p:txBody>
              <a:bodyPr/>
              <a:lstStyle/>
              <a:p>
                <a:r>
                  <a:rPr lang="en-US">
                    <a:noFill/>
                  </a:rPr>
                  <a:t> </a:t>
                </a:r>
              </a:p>
            </p:txBody>
          </p:sp>
        </mc:Fallback>
      </mc:AlternateContent>
      <p:sp>
        <p:nvSpPr>
          <p:cNvPr id="4" name="Title 1">
            <a:extLst>
              <a:ext uri="{FF2B5EF4-FFF2-40B4-BE49-F238E27FC236}">
                <a16:creationId xmlns:a16="http://schemas.microsoft.com/office/drawing/2014/main" id="{0406560D-4DB1-46F7-AACB-59231F198015}"/>
              </a:ext>
            </a:extLst>
          </p:cNvPr>
          <p:cNvSpPr txBox="1">
            <a:spLocks/>
          </p:cNvSpPr>
          <p:nvPr/>
        </p:nvSpPr>
        <p:spPr>
          <a:xfrm>
            <a:off x="381000" y="3886200"/>
            <a:ext cx="7269480" cy="624840"/>
          </a:xfrm>
          <a:prstGeom prst="rect">
            <a:avLst/>
          </a:prstGeom>
        </p:spPr>
        <p:txBody>
          <a:bodyPr vert="horz" lIns="91440" tIns="45720" rIns="91440" bIns="45720" rtlCol="0" anchor="b">
            <a:normAutofit fontScale="90000" lnSpcReduction="10000"/>
          </a:bodyPr>
          <a:lstStyle>
            <a:lvl1pPr algn="l" defTabSz="914400" rtl="0" eaLnBrk="1" latinLnBrk="0" hangingPunct="1">
              <a:lnSpc>
                <a:spcPct val="90000"/>
              </a:lnSpc>
              <a:spcBef>
                <a:spcPct val="0"/>
              </a:spcBef>
              <a:buNone/>
              <a:defRPr sz="4400" kern="1200" spc="-50" baseline="0">
                <a:solidFill>
                  <a:schemeClr val="tx1"/>
                </a:solidFill>
                <a:latin typeface="Times New Roman" panose="02020603050405020304" pitchFamily="18" charset="0"/>
                <a:ea typeface="+mj-ea"/>
                <a:cs typeface="+mj-cs"/>
              </a:defRPr>
            </a:lvl1pPr>
          </a:lstStyle>
          <a:p>
            <a:r>
              <a:rPr lang="en-US" dirty="0">
                <a:cs typeface="Times New Roman" panose="02020603050405020304" pitchFamily="18" charset="0"/>
              </a:rPr>
              <a:t>This time:</a:t>
            </a:r>
          </a:p>
        </p:txBody>
      </p:sp>
    </p:spTree>
    <p:extLst>
      <p:ext uri="{BB962C8B-B14F-4D97-AF65-F5344CB8AC3E}">
        <p14:creationId xmlns:p14="http://schemas.microsoft.com/office/powerpoint/2010/main" val="374665384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363200" cy="624840"/>
          </a:xfrm>
        </p:spPr>
        <p:txBody>
          <a:bodyPr>
            <a:normAutofit fontScale="90000"/>
          </a:bodyPr>
          <a:lstStyle/>
          <a:p>
            <a:r>
              <a:rPr lang="en-US" dirty="0">
                <a:cs typeface="Times New Roman" panose="02020603050405020304" pitchFamily="18" charset="0"/>
              </a:rPr>
              <a:t>Types of Control Variables: Sliders and Switches</a:t>
            </a:r>
            <a:endParaRPr lang="en-US" dirty="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F87E3D3F-7D9D-4218-B38A-FF8F9D278CCC}"/>
              </a:ext>
            </a:extLst>
          </p:cNvPr>
          <p:cNvSpPr txBox="1"/>
          <p:nvPr/>
        </p:nvSpPr>
        <p:spPr>
          <a:xfrm>
            <a:off x="2286000" y="1519864"/>
            <a:ext cx="1600200" cy="842336"/>
          </a:xfrm>
          <a:prstGeom prst="rect">
            <a:avLst/>
          </a:prstGeom>
          <a:solidFill>
            <a:schemeClr val="bg1"/>
          </a:solidFill>
        </p:spPr>
        <p:txBody>
          <a:bodyPr wrap="square" rtlCol="0">
            <a:spAutoFit/>
          </a:bodyPr>
          <a:lstStyle/>
          <a:p>
            <a:endParaRPr lang="en-US" dirty="0"/>
          </a:p>
        </p:txBody>
      </p:sp>
      <p:pic>
        <p:nvPicPr>
          <p:cNvPr id="6" name="Picture 5">
            <a:extLst>
              <a:ext uri="{FF2B5EF4-FFF2-40B4-BE49-F238E27FC236}">
                <a16:creationId xmlns:a16="http://schemas.microsoft.com/office/drawing/2014/main" id="{913B482D-A193-0BF3-718A-43D90E513E77}"/>
              </a:ext>
            </a:extLst>
          </p:cNvPr>
          <p:cNvPicPr>
            <a:picLocks noChangeAspect="1"/>
          </p:cNvPicPr>
          <p:nvPr/>
        </p:nvPicPr>
        <p:blipFill>
          <a:blip r:embed="rId3"/>
          <a:stretch>
            <a:fillRect/>
          </a:stretch>
        </p:blipFill>
        <p:spPr>
          <a:xfrm>
            <a:off x="685800" y="1073537"/>
            <a:ext cx="7315200" cy="5447071"/>
          </a:xfrm>
          <a:prstGeom prst="rect">
            <a:avLst/>
          </a:prstGeom>
        </p:spPr>
      </p:pic>
    </p:spTree>
    <p:extLst>
      <p:ext uri="{BB962C8B-B14F-4D97-AF65-F5344CB8AC3E}">
        <p14:creationId xmlns:p14="http://schemas.microsoft.com/office/powerpoint/2010/main" val="37321971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363200" cy="624840"/>
          </a:xfrm>
        </p:spPr>
        <p:txBody>
          <a:bodyPr>
            <a:normAutofit fontScale="90000"/>
          </a:bodyPr>
          <a:lstStyle/>
          <a:p>
            <a:r>
              <a:rPr lang="en-US" dirty="0">
                <a:cs typeface="Times New Roman" panose="02020603050405020304" pitchFamily="18" charset="0"/>
              </a:rPr>
              <a:t>How does interpretation change? </a:t>
            </a:r>
            <a:endParaRPr lang="en-US" dirty="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F87E3D3F-7D9D-4218-B38A-FF8F9D278CCC}"/>
              </a:ext>
            </a:extLst>
          </p:cNvPr>
          <p:cNvSpPr txBox="1"/>
          <p:nvPr/>
        </p:nvSpPr>
        <p:spPr>
          <a:xfrm>
            <a:off x="2286000" y="1519864"/>
            <a:ext cx="1600200" cy="842336"/>
          </a:xfrm>
          <a:prstGeom prst="rect">
            <a:avLst/>
          </a:prstGeom>
          <a:solidFill>
            <a:schemeClr val="bg1"/>
          </a:solidFill>
        </p:spPr>
        <p:txBody>
          <a:bodyPr wrap="square" rtlCol="0">
            <a:spAutoFit/>
          </a:bodyPr>
          <a:lstStyle/>
          <a:p>
            <a:endParaRPr lang="en-US"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43B6EDEB-AAFB-7743-F5B6-1FE95D8FBF04}"/>
                  </a:ext>
                </a:extLst>
              </p:cNvPr>
              <p:cNvSpPr txBox="1"/>
              <p:nvPr/>
            </p:nvSpPr>
            <p:spPr>
              <a:xfrm>
                <a:off x="762000" y="962232"/>
                <a:ext cx="9677400" cy="3046988"/>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For a multivariate regression: </a:t>
                </a:r>
              </a:p>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𝑦</m:t>
                      </m:r>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0</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1</m:t>
                          </m:r>
                        </m:sub>
                      </m:s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2</m:t>
                          </m:r>
                        </m:sub>
                      </m:s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2</m:t>
                          </m:r>
                        </m:sub>
                      </m:sSub>
                      <m:r>
                        <a:rPr lang="en-US" sz="2400" b="0" i="1" smtClean="0">
                          <a:latin typeface="Cambria Math" panose="02040503050406030204" pitchFamily="18" charset="0"/>
                        </a:rPr>
                        <m:t>+ …+</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𝑛</m:t>
                          </m:r>
                        </m:sub>
                      </m:s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𝑛</m:t>
                          </m:r>
                        </m:sub>
                      </m:sSub>
                      <m:r>
                        <a:rPr lang="en-US" sz="2400" b="0" i="1" smtClean="0">
                          <a:latin typeface="Cambria Math" panose="02040503050406030204" pitchFamily="18" charset="0"/>
                        </a:rPr>
                        <m:t>+</m:t>
                      </m:r>
                      <m:r>
                        <a:rPr lang="en-US" sz="2400" b="0" i="1" smtClean="0">
                          <a:latin typeface="Cambria Math" panose="02040503050406030204" pitchFamily="18" charset="0"/>
                        </a:rPr>
                        <m:t>𝜀</m:t>
                      </m:r>
                      <m:r>
                        <a:rPr lang="en-US" sz="2400" b="0" i="0" smtClean="0">
                          <a:latin typeface="Cambria Math" panose="02040503050406030204" pitchFamily="18" charset="0"/>
                        </a:rPr>
                        <m:t>,</m:t>
                      </m:r>
                    </m:oMath>
                  </m:oMathPara>
                </a14:m>
                <a:endParaRPr lang="en-US" sz="2400" dirty="0"/>
              </a:p>
              <a:p>
                <a:endParaRPr lang="en-US" sz="2400" dirty="0"/>
              </a:p>
              <a:p>
                <a:pPr marL="342900" indent="-342900">
                  <a:buFont typeface="Arial" panose="020B0604020202020204" pitchFamily="34" charset="0"/>
                  <a:buChar char="•"/>
                </a:pP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𝑖</m:t>
                        </m:r>
                      </m:sub>
                    </m:sSub>
                  </m:oMath>
                </a14:m>
                <a:r>
                  <a:rPr lang="en-US" sz="2400" dirty="0">
                    <a:latin typeface="Times New Roman" panose="02020603050405020304" pitchFamily="18" charset="0"/>
                    <a:cs typeface="Times New Roman" panose="02020603050405020304" pitchFamily="18" charset="0"/>
                  </a:rPr>
                  <a:t> is now the average change in </a:t>
                </a:r>
                <a14:m>
                  <m:oMath xmlns:m="http://schemas.openxmlformats.org/officeDocument/2006/math">
                    <m:r>
                      <a:rPr lang="en-US" sz="2400" b="0" i="1" smtClean="0">
                        <a:latin typeface="Cambria Math" panose="02040503050406030204" pitchFamily="18" charset="0"/>
                      </a:rPr>
                      <m:t>𝑦</m:t>
                    </m:r>
                  </m:oMath>
                </a14:m>
                <a:r>
                  <a:rPr lang="en-US" sz="2400" dirty="0">
                    <a:latin typeface="Times New Roman" panose="02020603050405020304" pitchFamily="18" charset="0"/>
                    <a:cs typeface="Times New Roman" panose="02020603050405020304" pitchFamily="18" charset="0"/>
                  </a:rPr>
                  <a:t> when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𝑖</m:t>
                        </m:r>
                      </m:sub>
                    </m:sSub>
                  </m:oMath>
                </a14:m>
                <a:r>
                  <a:rPr lang="en-US" sz="2400" dirty="0">
                    <a:latin typeface="Times New Roman" panose="02020603050405020304" pitchFamily="18" charset="0"/>
                    <a:cs typeface="Times New Roman" panose="02020603050405020304" pitchFamily="18" charset="0"/>
                  </a:rPr>
                  <a:t> increases by 1 </a:t>
                </a:r>
                <a:r>
                  <a:rPr lang="en-US" sz="2400" b="1" dirty="0">
                    <a:latin typeface="Times New Roman" panose="02020603050405020304" pitchFamily="18" charset="0"/>
                    <a:cs typeface="Times New Roman" panose="02020603050405020304" pitchFamily="18" charset="0"/>
                  </a:rPr>
                  <a:t>holding everything else constant</a:t>
                </a:r>
              </a:p>
              <a:p>
                <a:pPr marL="342900" indent="-342900">
                  <a:buFont typeface="Arial" panose="020B0604020202020204" pitchFamily="34" charset="0"/>
                  <a:buChar char="•"/>
                </a:pPr>
                <a:endParaRPr lang="en-US" sz="2400" b="1"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When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𝑖</m:t>
                        </m:r>
                      </m:sub>
                    </m:sSub>
                  </m:oMath>
                </a14:m>
                <a:r>
                  <a:rPr lang="en-US" sz="2400" dirty="0">
                    <a:latin typeface="Times New Roman" panose="02020603050405020304" pitchFamily="18" charset="0"/>
                    <a:cs typeface="Times New Roman" panose="02020603050405020304" pitchFamily="18" charset="0"/>
                  </a:rPr>
                  <a:t> is continuous, does a one-unit change in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𝑥</m:t>
                    </m:r>
                  </m:oMath>
                </a14:m>
                <a:r>
                  <a:rPr lang="en-US" sz="2400" dirty="0">
                    <a:latin typeface="Times New Roman" panose="02020603050405020304" pitchFamily="18" charset="0"/>
                    <a:cs typeface="Times New Roman" panose="02020603050405020304" pitchFamily="18" charset="0"/>
                  </a:rPr>
                  <a:t> make sense? </a:t>
                </a:r>
              </a:p>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When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𝑖</m:t>
                        </m:r>
                      </m:sub>
                    </m:sSub>
                  </m:oMath>
                </a14:m>
                <a:r>
                  <a:rPr lang="en-US" sz="2400" dirty="0">
                    <a:latin typeface="Times New Roman" panose="02020603050405020304" pitchFamily="18" charset="0"/>
                    <a:cs typeface="Times New Roman" panose="02020603050405020304" pitchFamily="18" charset="0"/>
                  </a:rPr>
                  <a:t> is discrete, effect of “turning on” the switch </a:t>
                </a:r>
              </a:p>
            </p:txBody>
          </p:sp>
        </mc:Choice>
        <mc:Fallback xmlns="">
          <p:sp>
            <p:nvSpPr>
              <p:cNvPr id="5" name="TextBox 4">
                <a:extLst>
                  <a:ext uri="{FF2B5EF4-FFF2-40B4-BE49-F238E27FC236}">
                    <a16:creationId xmlns:a16="http://schemas.microsoft.com/office/drawing/2014/main" id="{43B6EDEB-AAFB-7743-F5B6-1FE95D8FBF04}"/>
                  </a:ext>
                </a:extLst>
              </p:cNvPr>
              <p:cNvSpPr txBox="1">
                <a:spLocks noRot="1" noChangeAspect="1" noMove="1" noResize="1" noEditPoints="1" noAdjustHandles="1" noChangeArrowheads="1" noChangeShapeType="1" noTextEdit="1"/>
              </p:cNvSpPr>
              <p:nvPr/>
            </p:nvSpPr>
            <p:spPr>
              <a:xfrm>
                <a:off x="762000" y="962232"/>
                <a:ext cx="9677400" cy="3046988"/>
              </a:xfrm>
              <a:prstGeom prst="rect">
                <a:avLst/>
              </a:prstGeom>
              <a:blipFill>
                <a:blip r:embed="rId3"/>
                <a:stretch>
                  <a:fillRect l="-945" t="-1600" b="-3600"/>
                </a:stretch>
              </a:blipFill>
            </p:spPr>
            <p:txBody>
              <a:bodyPr/>
              <a:lstStyle/>
              <a:p>
                <a:r>
                  <a:rPr lang="en-US">
                    <a:noFill/>
                  </a:rPr>
                  <a:t> </a:t>
                </a:r>
              </a:p>
            </p:txBody>
          </p:sp>
        </mc:Fallback>
      </mc:AlternateContent>
    </p:spTree>
    <p:extLst>
      <p:ext uri="{BB962C8B-B14F-4D97-AF65-F5344CB8AC3E}">
        <p14:creationId xmlns:p14="http://schemas.microsoft.com/office/powerpoint/2010/main" val="3580997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latin typeface="Times New Roman" panose="02020603050405020304" pitchFamily="18" charset="0"/>
                <a:cs typeface="Times New Roman" panose="02020603050405020304" pitchFamily="18" charset="0"/>
              </a:rPr>
              <a:t>Estimating and Visualizing our Regressions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09601" y="1066801"/>
                <a:ext cx="10515600" cy="5141388"/>
              </a:xfrm>
            </p:spPr>
            <p:txBody>
              <a:bodyPr>
                <a:normAutofit/>
              </a:bodyPr>
              <a:lstStyle/>
              <a:p>
                <a:pPr marL="274320" lvl="1" indent="0">
                  <a:buNone/>
                </a:pPr>
                <a14:m>
                  <m:oMathPara xmlns:m="http://schemas.openxmlformats.org/officeDocument/2006/math">
                    <m:oMathParaPr>
                      <m:jc m:val="centerGroup"/>
                    </m:oMathParaPr>
                    <m:oMath xmlns:m="http://schemas.openxmlformats.org/officeDocument/2006/math">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𝑦</m:t>
                      </m:r>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0</m:t>
                          </m:r>
                        </m:sub>
                      </m:sSub>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1</m:t>
                          </m:r>
                        </m:sub>
                      </m:sSub>
                      <m:sSub>
                        <m:sSubPr>
                          <m:ctrlP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𝑥</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1</m:t>
                          </m:r>
                        </m:sub>
                      </m:s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2</m:t>
                          </m:r>
                        </m:sub>
                      </m:sSub>
                      <m:sSub>
                        <m:sSubPr>
                          <m:ctrlP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𝑥</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2</m:t>
                          </m:r>
                        </m:sub>
                      </m:s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 …+</m:t>
                      </m:r>
                      <m:sSub>
                        <m:sSubPr>
                          <m:ctrlP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𝑛</m:t>
                          </m:r>
                        </m:sub>
                      </m:sSub>
                      <m:sSub>
                        <m:sSubPr>
                          <m:ctrlP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𝑥</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𝑛</m:t>
                          </m:r>
                        </m:sub>
                      </m:sSub>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𝜀</m:t>
                      </m:r>
                    </m:oMath>
                  </m:oMathPara>
                </a14:m>
                <a:endParaRPr lang="en-CA" sz="2400" dirty="0">
                  <a:solidFill>
                    <a:schemeClr val="tx1"/>
                  </a:solidFill>
                  <a:latin typeface="Open Sans"/>
                  <a:ea typeface="Open Sans" panose="020B0606030504020204" pitchFamily="34" charset="0"/>
                  <a:cs typeface="Open Sans" panose="020B0606030504020204" pitchFamily="34" charset="0"/>
                </a:endParaRPr>
              </a:p>
              <a:p>
                <a:pPr marL="0" indent="0">
                  <a:buNone/>
                </a:pPr>
                <a:r>
                  <a:rPr lang="en-US" sz="2400" b="1" dirty="0">
                    <a:solidFill>
                      <a:schemeClr val="accent2">
                        <a:lumMod val="75000"/>
                      </a:schemeClr>
                    </a:solidFill>
                    <a:cs typeface="Times New Roman" panose="02020603050405020304" pitchFamily="18" charset="0"/>
                  </a:rPr>
                  <a:t>How can we visualize the information in such a complicated regression?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09601" y="1066801"/>
                <a:ext cx="10515600" cy="5141388"/>
              </a:xfrm>
              <a:blipFill>
                <a:blip r:embed="rId3"/>
                <a:stretch>
                  <a:fillRect l="-870"/>
                </a:stretch>
              </a:blipFill>
            </p:spPr>
            <p:txBody>
              <a:bodyPr/>
              <a:lstStyle/>
              <a:p>
                <a:r>
                  <a:rPr lang="en-US">
                    <a:noFill/>
                  </a:rPr>
                  <a:t> </a:t>
                </a:r>
              </a:p>
            </p:txBody>
          </p:sp>
        </mc:Fallback>
      </mc:AlternateContent>
      <p:pic>
        <p:nvPicPr>
          <p:cNvPr id="4" name="Picture 2" descr="RStudio - RStudio">
            <a:extLst>
              <a:ext uri="{FF2B5EF4-FFF2-40B4-BE49-F238E27FC236}">
                <a16:creationId xmlns:a16="http://schemas.microsoft.com/office/drawing/2014/main" id="{997A15E2-E2CD-3883-00F0-9164BD6022A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27629" y="5209968"/>
            <a:ext cx="1371600" cy="13716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A graph of a patient's health&#10;&#10;Description automatically generated">
            <a:extLst>
              <a:ext uri="{FF2B5EF4-FFF2-40B4-BE49-F238E27FC236}">
                <a16:creationId xmlns:a16="http://schemas.microsoft.com/office/drawing/2014/main" id="{D1C0ED8B-7A7E-7A34-5CEB-D60E1254B01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124200" y="2051467"/>
            <a:ext cx="6177457" cy="4633092"/>
          </a:xfrm>
          <a:prstGeom prst="rect">
            <a:avLst/>
          </a:prstGeom>
        </p:spPr>
      </p:pic>
    </p:spTree>
    <p:extLst>
      <p:ext uri="{BB962C8B-B14F-4D97-AF65-F5344CB8AC3E}">
        <p14:creationId xmlns:p14="http://schemas.microsoft.com/office/powerpoint/2010/main" val="299690863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363200" cy="624840"/>
          </a:xfrm>
        </p:spPr>
        <p:txBody>
          <a:bodyPr>
            <a:normAutofit fontScale="90000"/>
          </a:bodyPr>
          <a:lstStyle/>
          <a:p>
            <a:r>
              <a:rPr lang="en-US" dirty="0">
                <a:cs typeface="Times New Roman" panose="02020603050405020304" pitchFamily="18" charset="0"/>
              </a:rPr>
              <a:t>How does interpretation change? </a:t>
            </a:r>
            <a:endParaRPr lang="en-US" dirty="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F87E3D3F-7D9D-4218-B38A-FF8F9D278CCC}"/>
              </a:ext>
            </a:extLst>
          </p:cNvPr>
          <p:cNvSpPr txBox="1"/>
          <p:nvPr/>
        </p:nvSpPr>
        <p:spPr>
          <a:xfrm>
            <a:off x="2286000" y="1519864"/>
            <a:ext cx="1600200" cy="842336"/>
          </a:xfrm>
          <a:prstGeom prst="rect">
            <a:avLst/>
          </a:prstGeom>
          <a:solidFill>
            <a:schemeClr val="bg1"/>
          </a:solidFill>
        </p:spPr>
        <p:txBody>
          <a:bodyPr wrap="square" rtlCol="0">
            <a:spAutoFit/>
          </a:bodyPr>
          <a:lstStyle/>
          <a:p>
            <a:endParaRPr lang="en-US"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43B6EDEB-AAFB-7743-F5B6-1FE95D8FBF04}"/>
                  </a:ext>
                </a:extLst>
              </p:cNvPr>
              <p:cNvSpPr txBox="1"/>
              <p:nvPr/>
            </p:nvSpPr>
            <p:spPr>
              <a:xfrm>
                <a:off x="762000" y="962232"/>
                <a:ext cx="9677400" cy="4978799"/>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For a multivariate regression: </a:t>
                </a:r>
              </a:p>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𝑦</m:t>
                      </m:r>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0</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1</m:t>
                          </m:r>
                        </m:sub>
                      </m:s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2</m:t>
                          </m:r>
                        </m:sub>
                      </m:s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2</m:t>
                          </m:r>
                        </m:sub>
                      </m:sSub>
                      <m:r>
                        <a:rPr lang="en-US" sz="2400" b="0" i="1" smtClean="0">
                          <a:latin typeface="Cambria Math" panose="02040503050406030204" pitchFamily="18" charset="0"/>
                        </a:rPr>
                        <m:t>+ …+</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𝑛</m:t>
                          </m:r>
                        </m:sub>
                      </m:s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𝑛</m:t>
                          </m:r>
                        </m:sub>
                      </m:sSub>
                      <m:r>
                        <a:rPr lang="en-US" sz="2400" b="0" i="1" smtClean="0">
                          <a:latin typeface="Cambria Math" panose="02040503050406030204" pitchFamily="18" charset="0"/>
                        </a:rPr>
                        <m:t>+</m:t>
                      </m:r>
                      <m:r>
                        <a:rPr lang="en-US" sz="2400" b="0" i="1" smtClean="0">
                          <a:latin typeface="Cambria Math" panose="02040503050406030204" pitchFamily="18" charset="0"/>
                        </a:rPr>
                        <m:t>𝜀</m:t>
                      </m:r>
                      <m:r>
                        <a:rPr lang="en-US" sz="2400" b="0" i="0" smtClean="0">
                          <a:latin typeface="Cambria Math" panose="02040503050406030204" pitchFamily="18" charset="0"/>
                        </a:rPr>
                        <m:t>,</m:t>
                      </m:r>
                    </m:oMath>
                  </m:oMathPara>
                </a14:m>
                <a:endParaRPr lang="en-US" sz="2400" dirty="0"/>
              </a:p>
              <a:p>
                <a:endParaRPr lang="en-US" sz="2400" dirty="0"/>
              </a:p>
              <a:p>
                <a:pPr marL="342900" indent="-342900">
                  <a:buFont typeface="Arial" panose="020B0604020202020204" pitchFamily="34" charset="0"/>
                  <a:buChar char="•"/>
                </a:pP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𝑖</m:t>
                        </m:r>
                      </m:sub>
                    </m:sSub>
                  </m:oMath>
                </a14:m>
                <a:r>
                  <a:rPr lang="en-US" sz="2400" dirty="0">
                    <a:latin typeface="Times New Roman" panose="02020603050405020304" pitchFamily="18" charset="0"/>
                    <a:cs typeface="Times New Roman" panose="02020603050405020304" pitchFamily="18" charset="0"/>
                  </a:rPr>
                  <a:t> is now the average change in </a:t>
                </a:r>
                <a14:m>
                  <m:oMath xmlns:m="http://schemas.openxmlformats.org/officeDocument/2006/math">
                    <m:r>
                      <a:rPr lang="en-US" sz="2400" b="0" i="1" smtClean="0">
                        <a:latin typeface="Cambria Math" panose="02040503050406030204" pitchFamily="18" charset="0"/>
                      </a:rPr>
                      <m:t>𝑦</m:t>
                    </m:r>
                  </m:oMath>
                </a14:m>
                <a:r>
                  <a:rPr lang="en-US" sz="2400" dirty="0">
                    <a:latin typeface="Times New Roman" panose="02020603050405020304" pitchFamily="18" charset="0"/>
                    <a:cs typeface="Times New Roman" panose="02020603050405020304" pitchFamily="18" charset="0"/>
                  </a:rPr>
                  <a:t> when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𝑖</m:t>
                        </m:r>
                      </m:sub>
                    </m:sSub>
                  </m:oMath>
                </a14:m>
                <a:r>
                  <a:rPr lang="en-US" sz="2400" dirty="0">
                    <a:latin typeface="Times New Roman" panose="02020603050405020304" pitchFamily="18" charset="0"/>
                    <a:cs typeface="Times New Roman" panose="02020603050405020304" pitchFamily="18" charset="0"/>
                  </a:rPr>
                  <a:t> increases by 1 </a:t>
                </a:r>
                <a:r>
                  <a:rPr lang="en-US" sz="2400" b="1" dirty="0">
                    <a:latin typeface="Times New Roman" panose="02020603050405020304" pitchFamily="18" charset="0"/>
                    <a:cs typeface="Times New Roman" panose="02020603050405020304" pitchFamily="18" charset="0"/>
                  </a:rPr>
                  <a:t>holding everything else constant</a:t>
                </a:r>
              </a:p>
              <a:p>
                <a:pPr marL="342900" indent="-342900">
                  <a:buFont typeface="Arial" panose="020B0604020202020204" pitchFamily="34" charset="0"/>
                  <a:buChar char="•"/>
                </a:pPr>
                <a:endParaRPr lang="en-US" sz="2400" b="1"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When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𝑖</m:t>
                        </m:r>
                      </m:sub>
                    </m:sSub>
                  </m:oMath>
                </a14:m>
                <a:r>
                  <a:rPr lang="en-US" sz="2400" dirty="0">
                    <a:latin typeface="Times New Roman" panose="02020603050405020304" pitchFamily="18" charset="0"/>
                    <a:cs typeface="Times New Roman" panose="02020603050405020304" pitchFamily="18" charset="0"/>
                  </a:rPr>
                  <a:t> is continuous, does a one-unit change in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𝑥</m:t>
                    </m:r>
                  </m:oMath>
                </a14:m>
                <a:r>
                  <a:rPr lang="en-US" sz="2400" dirty="0">
                    <a:latin typeface="Times New Roman" panose="02020603050405020304" pitchFamily="18" charset="0"/>
                    <a:cs typeface="Times New Roman" panose="02020603050405020304" pitchFamily="18" charset="0"/>
                  </a:rPr>
                  <a:t> make sense? </a:t>
                </a:r>
              </a:p>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When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𝑖</m:t>
                        </m:r>
                      </m:sub>
                    </m:sSub>
                  </m:oMath>
                </a14:m>
                <a:r>
                  <a:rPr lang="en-US" sz="2400" dirty="0">
                    <a:latin typeface="Times New Roman" panose="02020603050405020304" pitchFamily="18" charset="0"/>
                    <a:cs typeface="Times New Roman" panose="02020603050405020304" pitchFamily="18" charset="0"/>
                  </a:rPr>
                  <a:t> is discrete, effect of “turning on” the switch</a:t>
                </a:r>
              </a:p>
              <a:p>
                <a:pPr marL="342900" indent="-342900">
                  <a:buFont typeface="Arial" panose="020B0604020202020204" pitchFamily="34" charset="0"/>
                  <a:buChar char="•"/>
                </a:pPr>
                <a:r>
                  <a:rPr lang="en-US" sz="2400" dirty="0">
                    <a:cs typeface="Times New Roman" panose="02020603050405020304" pitchFamily="18" charset="0"/>
                  </a:rPr>
                  <a:t>Discrete variables in regressions are called</a:t>
                </a:r>
                <a:r>
                  <a:rPr lang="en-US" sz="2400" dirty="0">
                    <a:solidFill>
                      <a:srgbClr val="0070C0"/>
                    </a:solidFill>
                    <a:cs typeface="Times New Roman" panose="02020603050405020304" pitchFamily="18" charset="0"/>
                  </a:rPr>
                  <a:t> </a:t>
                </a:r>
                <a:r>
                  <a:rPr lang="en-US" sz="2400" b="1" dirty="0">
                    <a:solidFill>
                      <a:srgbClr val="0070C0"/>
                    </a:solidFill>
                    <a:cs typeface="Times New Roman" panose="02020603050405020304" pitchFamily="18" charset="0"/>
                  </a:rPr>
                  <a:t>dummy variables</a:t>
                </a:r>
              </a:p>
              <a:p>
                <a:pPr marL="342900" indent="-342900">
                  <a:buFont typeface="Arial" panose="020B0604020202020204" pitchFamily="34" charset="0"/>
                  <a:buChar char="•"/>
                </a:pPr>
                <a:endParaRPr lang="en-US" sz="2400" b="1" dirty="0">
                  <a:solidFill>
                    <a:srgbClr val="0070C0"/>
                  </a:solidFill>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sSub>
                        <m:sSubPr>
                          <m:ctrlPr>
                            <a:rPr lang="en-US" sz="2400" b="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𝑥</m:t>
                          </m:r>
                        </m:e>
                        <m:sub>
                          <m:r>
                            <a:rPr lang="en-US" sz="2400" b="0" i="1" smtClean="0">
                              <a:solidFill>
                                <a:srgbClr val="0070C0"/>
                              </a:solidFill>
                              <a:latin typeface="Cambria Math" panose="02040503050406030204" pitchFamily="18" charset="0"/>
                              <a:cs typeface="Times New Roman" panose="02020603050405020304" pitchFamily="18" charset="0"/>
                            </a:rPr>
                            <m:t>𝑖</m:t>
                          </m:r>
                        </m:sub>
                      </m:sSub>
                      <m:r>
                        <a:rPr lang="en-US" sz="2400" b="0" i="1" smtClean="0">
                          <a:solidFill>
                            <a:srgbClr val="0070C0"/>
                          </a:solidFill>
                          <a:latin typeface="Cambria Math" panose="02040503050406030204" pitchFamily="18" charset="0"/>
                          <a:cs typeface="Times New Roman" panose="02020603050405020304" pitchFamily="18" charset="0"/>
                        </a:rPr>
                        <m:t>=</m:t>
                      </m:r>
                      <m:d>
                        <m:dPr>
                          <m:begChr m:val="{"/>
                          <m:endChr m:val=""/>
                          <m:ctrlPr>
                            <a:rPr lang="en-US" sz="2400" b="0" i="1" smtClean="0">
                              <a:solidFill>
                                <a:srgbClr val="0070C0"/>
                              </a:solidFill>
                              <a:latin typeface="Cambria Math" panose="02040503050406030204" pitchFamily="18" charset="0"/>
                              <a:cs typeface="Times New Roman" panose="02020603050405020304" pitchFamily="18" charset="0"/>
                            </a:rPr>
                          </m:ctrlPr>
                        </m:dPr>
                        <m:e>
                          <m:eqArr>
                            <m:eqArrPr>
                              <m:ctrlPr>
                                <a:rPr lang="en-US" sz="2400" b="0" i="1" smtClean="0">
                                  <a:solidFill>
                                    <a:srgbClr val="0070C0"/>
                                  </a:solidFill>
                                  <a:latin typeface="Cambria Math" panose="02040503050406030204" pitchFamily="18" charset="0"/>
                                  <a:cs typeface="Times New Roman" panose="02020603050405020304" pitchFamily="18" charset="0"/>
                                </a:rPr>
                              </m:ctrlPr>
                            </m:eqArrPr>
                            <m:e>
                              <m:r>
                                <a:rPr lang="en-US" sz="2400" b="0" i="1" smtClean="0">
                                  <a:solidFill>
                                    <a:srgbClr val="0070C0"/>
                                  </a:solidFill>
                                  <a:latin typeface="Cambria Math" panose="02040503050406030204" pitchFamily="18" charset="0"/>
                                  <a:cs typeface="Times New Roman" panose="02020603050405020304" pitchFamily="18" charset="0"/>
                                </a:rPr>
                                <m:t>1</m:t>
                              </m:r>
                            </m:e>
                            <m:e>
                              <m:r>
                                <a:rPr lang="en-US" sz="2400" b="0" i="1" smtClean="0">
                                  <a:solidFill>
                                    <a:srgbClr val="0070C0"/>
                                  </a:solidFill>
                                  <a:latin typeface="Cambria Math" panose="02040503050406030204" pitchFamily="18" charset="0"/>
                                  <a:cs typeface="Times New Roman" panose="02020603050405020304" pitchFamily="18" charset="0"/>
                                </a:rPr>
                                <m:t>0</m:t>
                              </m:r>
                            </m:e>
                          </m:eqArr>
                          <m:r>
                            <a:rPr lang="en-US" sz="2400" b="0" i="1" smtClean="0">
                              <a:solidFill>
                                <a:srgbClr val="0070C0"/>
                              </a:solidFill>
                              <a:latin typeface="Cambria Math" panose="02040503050406030204" pitchFamily="18" charset="0"/>
                              <a:cs typeface="Times New Roman" panose="02020603050405020304" pitchFamily="18" charset="0"/>
                            </a:rPr>
                            <m:t>  </m:t>
                          </m:r>
                        </m:e>
                      </m:d>
                      <m:m>
                        <m:mPr>
                          <m:mcs>
                            <m:mc>
                              <m:mcPr>
                                <m:count m:val="1"/>
                                <m:mcJc m:val="center"/>
                              </m:mcPr>
                            </m:mc>
                          </m:mcs>
                          <m:ctrlPr>
                            <a:rPr lang="en-US" sz="2400" b="0" i="1" smtClean="0">
                              <a:solidFill>
                                <a:srgbClr val="0070C0"/>
                              </a:solidFill>
                              <a:latin typeface="Cambria Math" panose="02040503050406030204" pitchFamily="18" charset="0"/>
                              <a:cs typeface="Times New Roman" panose="02020603050405020304" pitchFamily="18" charset="0"/>
                            </a:rPr>
                          </m:ctrlPr>
                        </m:mPr>
                        <m:mr>
                          <m:e>
                            <m:r>
                              <m:rPr>
                                <m:brk m:alnAt="7"/>
                              </m:rPr>
                              <a:rPr lang="en-US" sz="2400" b="0" i="1" smtClean="0">
                                <a:solidFill>
                                  <a:srgbClr val="0070C0"/>
                                </a:solidFill>
                                <a:latin typeface="Cambria Math" panose="02040503050406030204" pitchFamily="18" charset="0"/>
                                <a:cs typeface="Times New Roman" panose="02020603050405020304" pitchFamily="18" charset="0"/>
                              </a:rPr>
                              <m:t>𝑖</m:t>
                            </m:r>
                            <m:r>
                              <a:rPr lang="en-US" sz="2400" b="0" i="1" smtClean="0">
                                <a:solidFill>
                                  <a:srgbClr val="0070C0"/>
                                </a:solidFill>
                                <a:latin typeface="Cambria Math" panose="02040503050406030204" pitchFamily="18" charset="0"/>
                                <a:cs typeface="Times New Roman" panose="02020603050405020304" pitchFamily="18" charset="0"/>
                              </a:rPr>
                              <m:t>𝑓</m:t>
                            </m:r>
                            <m:r>
                              <a:rPr lang="en-US" sz="2400" b="0" i="1" smtClean="0">
                                <a:solidFill>
                                  <a:srgbClr val="0070C0"/>
                                </a:solidFill>
                                <a:latin typeface="Cambria Math" panose="02040503050406030204" pitchFamily="18" charset="0"/>
                                <a:cs typeface="Times New Roman" panose="02020603050405020304" pitchFamily="18" charset="0"/>
                              </a:rPr>
                              <m:t> </m:t>
                            </m:r>
                            <m:r>
                              <a:rPr lang="en-US" sz="2400" b="0" i="1" smtClean="0">
                                <a:solidFill>
                                  <a:srgbClr val="0070C0"/>
                                </a:solidFill>
                                <a:latin typeface="Cambria Math" panose="02040503050406030204" pitchFamily="18" charset="0"/>
                                <a:cs typeface="Times New Roman" panose="02020603050405020304" pitchFamily="18" charset="0"/>
                              </a:rPr>
                              <m:t>𝑢𝑟𝑏𝑎𝑛</m:t>
                            </m:r>
                          </m:e>
                        </m:mr>
                        <m:mr>
                          <m:e>
                            <m:r>
                              <a:rPr lang="en-US" sz="2400" b="0" i="1" smtClean="0">
                                <a:solidFill>
                                  <a:srgbClr val="0070C0"/>
                                </a:solidFill>
                                <a:latin typeface="Cambria Math" panose="02040503050406030204" pitchFamily="18" charset="0"/>
                                <a:cs typeface="Times New Roman" panose="02020603050405020304" pitchFamily="18" charset="0"/>
                              </a:rPr>
                              <m:t>𝑖𝑓</m:t>
                            </m:r>
                            <m:r>
                              <a:rPr lang="en-US" sz="2400" b="0" i="1" smtClean="0">
                                <a:solidFill>
                                  <a:srgbClr val="0070C0"/>
                                </a:solidFill>
                                <a:latin typeface="Cambria Math" panose="02040503050406030204" pitchFamily="18" charset="0"/>
                                <a:cs typeface="Times New Roman" panose="02020603050405020304" pitchFamily="18" charset="0"/>
                              </a:rPr>
                              <m:t> </m:t>
                            </m:r>
                            <m:r>
                              <a:rPr lang="en-US" sz="2400" b="0" i="1" smtClean="0">
                                <a:solidFill>
                                  <a:srgbClr val="0070C0"/>
                                </a:solidFill>
                                <a:latin typeface="Cambria Math" panose="02040503050406030204" pitchFamily="18" charset="0"/>
                                <a:cs typeface="Times New Roman" panose="02020603050405020304" pitchFamily="18" charset="0"/>
                              </a:rPr>
                              <m:t>𝑛𝑜𝑡</m:t>
                            </m:r>
                            <m:r>
                              <a:rPr lang="en-US" sz="2400" b="0" i="1" smtClean="0">
                                <a:solidFill>
                                  <a:srgbClr val="0070C0"/>
                                </a:solidFill>
                                <a:latin typeface="Cambria Math" panose="02040503050406030204" pitchFamily="18" charset="0"/>
                                <a:cs typeface="Times New Roman" panose="02020603050405020304" pitchFamily="18" charset="0"/>
                              </a:rPr>
                              <m:t> </m:t>
                            </m:r>
                            <m:r>
                              <a:rPr lang="en-US" sz="2400" b="0" i="1" smtClean="0">
                                <a:solidFill>
                                  <a:srgbClr val="0070C0"/>
                                </a:solidFill>
                                <a:latin typeface="Cambria Math" panose="02040503050406030204" pitchFamily="18" charset="0"/>
                                <a:cs typeface="Times New Roman" panose="02020603050405020304" pitchFamily="18" charset="0"/>
                              </a:rPr>
                              <m:t>𝑢𝑟𝑏𝑎𝑛</m:t>
                            </m:r>
                          </m:e>
                        </m:mr>
                      </m:m>
                    </m:oMath>
                  </m:oMathPara>
                </a14:m>
                <a:endParaRPr lang="en-US" sz="2400" dirty="0">
                  <a:solidFill>
                    <a:srgbClr val="0070C0"/>
                  </a:solidFill>
                  <a:cs typeface="Times New Roman" panose="02020603050405020304" pitchFamily="18" charset="0"/>
                </a:endParaRPr>
              </a:p>
              <a:p>
                <a:endParaRPr lang="en-US" sz="2400" dirty="0">
                  <a:latin typeface="Times New Roman" panose="02020603050405020304" pitchFamily="18" charset="0"/>
                  <a:cs typeface="Times New Roman" panose="02020603050405020304" pitchFamily="18" charset="0"/>
                </a:endParaRPr>
              </a:p>
            </p:txBody>
          </p:sp>
        </mc:Choice>
        <mc:Fallback xmlns="">
          <p:sp>
            <p:nvSpPr>
              <p:cNvPr id="5" name="TextBox 4">
                <a:extLst>
                  <a:ext uri="{FF2B5EF4-FFF2-40B4-BE49-F238E27FC236}">
                    <a16:creationId xmlns:a16="http://schemas.microsoft.com/office/drawing/2014/main" id="{43B6EDEB-AAFB-7743-F5B6-1FE95D8FBF04}"/>
                  </a:ext>
                </a:extLst>
              </p:cNvPr>
              <p:cNvSpPr txBox="1">
                <a:spLocks noRot="1" noChangeAspect="1" noMove="1" noResize="1" noEditPoints="1" noAdjustHandles="1" noChangeArrowheads="1" noChangeShapeType="1" noTextEdit="1"/>
              </p:cNvSpPr>
              <p:nvPr/>
            </p:nvSpPr>
            <p:spPr>
              <a:xfrm>
                <a:off x="762000" y="962232"/>
                <a:ext cx="9677400" cy="4978799"/>
              </a:xfrm>
              <a:prstGeom prst="rect">
                <a:avLst/>
              </a:prstGeom>
              <a:blipFill>
                <a:blip r:embed="rId3"/>
                <a:stretch>
                  <a:fillRect l="-945" t="-979"/>
                </a:stretch>
              </a:blipFill>
            </p:spPr>
            <p:txBody>
              <a:bodyPr/>
              <a:lstStyle/>
              <a:p>
                <a:r>
                  <a:rPr lang="en-US">
                    <a:noFill/>
                  </a:rPr>
                  <a:t> </a:t>
                </a:r>
              </a:p>
            </p:txBody>
          </p:sp>
        </mc:Fallback>
      </mc:AlternateContent>
    </p:spTree>
    <p:extLst>
      <p:ext uri="{BB962C8B-B14F-4D97-AF65-F5344CB8AC3E}">
        <p14:creationId xmlns:p14="http://schemas.microsoft.com/office/powerpoint/2010/main" val="44283844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37160"/>
            <a:ext cx="10439400" cy="624840"/>
          </a:xfrm>
        </p:spPr>
        <p:txBody>
          <a:bodyPr>
            <a:noAutofit/>
          </a:bodyPr>
          <a:lstStyle/>
          <a:p>
            <a:r>
              <a:rPr lang="en-US" sz="3600" dirty="0">
                <a:cs typeface="Times New Roman" panose="02020603050405020304" pitchFamily="18" charset="0"/>
              </a:rPr>
              <a:t>Case study: Interpreting a regression</a:t>
            </a:r>
            <a:endParaRPr lang="en-US" sz="3600" dirty="0">
              <a:latin typeface="Times New Roman" panose="02020603050405020304" pitchFamily="18" charset="0"/>
              <a:cs typeface="Times New Roman" panose="02020603050405020304" pitchFamily="18" charset="0"/>
            </a:endParaRPr>
          </a:p>
        </p:txBody>
      </p:sp>
      <p:pic>
        <p:nvPicPr>
          <p:cNvPr id="5" name="Content Placeholder 4">
            <a:extLst>
              <a:ext uri="{FF2B5EF4-FFF2-40B4-BE49-F238E27FC236}">
                <a16:creationId xmlns:a16="http://schemas.microsoft.com/office/drawing/2014/main" id="{1CD425AC-D360-EBB1-32C0-FABF0529810B}"/>
              </a:ext>
            </a:extLst>
          </p:cNvPr>
          <p:cNvPicPr>
            <a:picLocks noGrp="1" noChangeAspect="1"/>
          </p:cNvPicPr>
          <p:nvPr>
            <p:ph idx="1"/>
          </p:nvPr>
        </p:nvPicPr>
        <p:blipFill>
          <a:blip r:embed="rId3"/>
          <a:stretch>
            <a:fillRect/>
          </a:stretch>
        </p:blipFill>
        <p:spPr>
          <a:xfrm>
            <a:off x="2286000" y="663686"/>
            <a:ext cx="7620000" cy="6118114"/>
          </a:xfrm>
        </p:spPr>
      </p:pic>
      <p:sp>
        <p:nvSpPr>
          <p:cNvPr id="3" name="Rectangle 2">
            <a:extLst>
              <a:ext uri="{FF2B5EF4-FFF2-40B4-BE49-F238E27FC236}">
                <a16:creationId xmlns:a16="http://schemas.microsoft.com/office/drawing/2014/main" id="{9E5E8D26-9D29-BDF3-6FA7-3BE0F2B57605}"/>
              </a:ext>
            </a:extLst>
          </p:cNvPr>
          <p:cNvSpPr/>
          <p:nvPr/>
        </p:nvSpPr>
        <p:spPr>
          <a:xfrm>
            <a:off x="2133600" y="1295400"/>
            <a:ext cx="8077200" cy="1219200"/>
          </a:xfrm>
          <a:prstGeom prst="rect">
            <a:avLst/>
          </a:prstGeom>
          <a:noFill/>
          <a:ln w="5715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9985867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Discrete Regressors </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405791" cy="5141388"/>
              </a:xfrm>
            </p:spPr>
            <p:txBody>
              <a:bodyPr>
                <a:normAutofit/>
              </a:bodyPr>
              <a:lstStyle/>
              <a:p>
                <a:r>
                  <a:rPr lang="en-US" sz="2400" dirty="0">
                    <a:cs typeface="Times New Roman" panose="02020603050405020304" pitchFamily="18" charset="0"/>
                  </a:rPr>
                  <a:t>Suppose we are modeling the demand for health services: </a:t>
                </a:r>
              </a:p>
              <a:p>
                <a:pPr marL="0" indent="0">
                  <a:buNone/>
                </a:pPr>
                <a14:m>
                  <m:oMathPara xmlns:m="http://schemas.openxmlformats.org/officeDocument/2006/math">
                    <m:oMathParaPr>
                      <m:jc m:val="centerGroup"/>
                    </m:oMathParaPr>
                    <m:oMath xmlns:m="http://schemas.openxmlformats.org/officeDocument/2006/math">
                      <m:sSub>
                        <m:sSubPr>
                          <m:ctrlPr>
                            <a:rPr lang="en-US" sz="2400" b="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𝑦</m:t>
                          </m:r>
                        </m:e>
                        <m:sub>
                          <m:r>
                            <a:rPr lang="en-US" sz="2400" b="0" i="1" smtClean="0">
                              <a:solidFill>
                                <a:srgbClr val="0070C0"/>
                              </a:solidFill>
                              <a:latin typeface="Cambria Math" panose="02040503050406030204" pitchFamily="18" charset="0"/>
                              <a:cs typeface="Times New Roman" panose="02020603050405020304" pitchFamily="18" charset="0"/>
                            </a:rPr>
                            <m:t>𝑖</m:t>
                          </m:r>
                        </m:sub>
                      </m:sSub>
                      <m:r>
                        <a:rPr lang="en-US" sz="2400" b="0" i="1" smtClean="0">
                          <a:solidFill>
                            <a:srgbClr val="0070C0"/>
                          </a:solidFill>
                          <a:latin typeface="Cambria Math" panose="02040503050406030204" pitchFamily="18" charset="0"/>
                          <a:cs typeface="Times New Roman" panose="02020603050405020304" pitchFamily="18" charset="0"/>
                        </a:rPr>
                        <m:t>=</m:t>
                      </m:r>
                      <m:sSub>
                        <m:sSubPr>
                          <m:ctrlPr>
                            <a:rPr lang="en-US" sz="2400" b="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𝛽</m:t>
                          </m:r>
                        </m:e>
                        <m:sub>
                          <m:r>
                            <a:rPr lang="en-US" sz="2400" b="0" i="1" smtClean="0">
                              <a:solidFill>
                                <a:srgbClr val="0070C0"/>
                              </a:solidFill>
                              <a:latin typeface="Cambria Math" panose="02040503050406030204" pitchFamily="18" charset="0"/>
                              <a:cs typeface="Times New Roman" panose="02020603050405020304" pitchFamily="18" charset="0"/>
                            </a:rPr>
                            <m:t>0</m:t>
                          </m:r>
                        </m:sub>
                      </m:sSub>
                      <m:r>
                        <a:rPr lang="en-US" sz="2400" b="0" i="1" smtClean="0">
                          <a:solidFill>
                            <a:srgbClr val="0070C0"/>
                          </a:solidFill>
                          <a:latin typeface="Cambria Math" panose="02040503050406030204" pitchFamily="18" charset="0"/>
                          <a:cs typeface="Times New Roman" panose="02020603050405020304" pitchFamily="18" charset="0"/>
                        </a:rPr>
                        <m:t>+</m:t>
                      </m:r>
                      <m:sSub>
                        <m:sSubPr>
                          <m:ctrlPr>
                            <a:rPr lang="en-US" sz="2400" b="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𝛽</m:t>
                          </m:r>
                        </m:e>
                        <m:sub>
                          <m:r>
                            <a:rPr lang="en-US" sz="2400" b="0" i="1" smtClean="0">
                              <a:solidFill>
                                <a:srgbClr val="0070C0"/>
                              </a:solidFill>
                              <a:latin typeface="Cambria Math" panose="02040503050406030204" pitchFamily="18" charset="0"/>
                              <a:cs typeface="Times New Roman" panose="02020603050405020304" pitchFamily="18" charset="0"/>
                            </a:rPr>
                            <m:t>1</m:t>
                          </m:r>
                        </m:sub>
                      </m:sSub>
                      <m:sSub>
                        <m:sSubPr>
                          <m:ctrlPr>
                            <a:rPr lang="en-US" sz="2400" b="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𝑥</m:t>
                          </m:r>
                        </m:e>
                        <m:sub>
                          <m:r>
                            <a:rPr lang="en-US" sz="2400" b="0" i="1" smtClean="0">
                              <a:solidFill>
                                <a:srgbClr val="0070C0"/>
                              </a:solidFill>
                              <a:latin typeface="Cambria Math" panose="02040503050406030204" pitchFamily="18" charset="0"/>
                              <a:cs typeface="Times New Roman" panose="02020603050405020304" pitchFamily="18" charset="0"/>
                            </a:rPr>
                            <m:t>𝑖</m:t>
                          </m:r>
                          <m:r>
                            <a:rPr lang="en-US" sz="2400" b="0" i="1" smtClean="0">
                              <a:solidFill>
                                <a:srgbClr val="0070C0"/>
                              </a:solidFill>
                              <a:latin typeface="Cambria Math" panose="02040503050406030204" pitchFamily="18" charset="0"/>
                              <a:cs typeface="Times New Roman" panose="02020603050405020304" pitchFamily="18" charset="0"/>
                            </a:rPr>
                            <m:t>1</m:t>
                          </m:r>
                        </m:sub>
                      </m:sSub>
                      <m:r>
                        <a:rPr lang="en-US" sz="2400" b="0" i="1" smtClean="0">
                          <a:solidFill>
                            <a:srgbClr val="0070C0"/>
                          </a:solidFill>
                          <a:latin typeface="Cambria Math" panose="02040503050406030204" pitchFamily="18" charset="0"/>
                          <a:cs typeface="Times New Roman" panose="02020603050405020304" pitchFamily="18" charset="0"/>
                        </a:rPr>
                        <m:t>+</m:t>
                      </m:r>
                      <m:sSub>
                        <m:sSubPr>
                          <m:ctrlPr>
                            <a:rPr lang="en-US" sz="2400" b="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𝛽</m:t>
                          </m:r>
                        </m:e>
                        <m:sub>
                          <m:r>
                            <a:rPr lang="en-US" sz="2400" b="0" i="1" smtClean="0">
                              <a:solidFill>
                                <a:srgbClr val="0070C0"/>
                              </a:solidFill>
                              <a:latin typeface="Cambria Math" panose="02040503050406030204" pitchFamily="18" charset="0"/>
                              <a:cs typeface="Times New Roman" panose="02020603050405020304" pitchFamily="18" charset="0"/>
                            </a:rPr>
                            <m:t>2</m:t>
                          </m:r>
                        </m:sub>
                      </m:sSub>
                      <m:sSub>
                        <m:sSubPr>
                          <m:ctrlPr>
                            <a:rPr lang="en-US" sz="2400" b="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𝑥</m:t>
                          </m:r>
                        </m:e>
                        <m:sub>
                          <m:r>
                            <a:rPr lang="en-US" sz="2400" b="0" i="1" smtClean="0">
                              <a:solidFill>
                                <a:srgbClr val="0070C0"/>
                              </a:solidFill>
                              <a:latin typeface="Cambria Math" panose="02040503050406030204" pitchFamily="18" charset="0"/>
                              <a:cs typeface="Times New Roman" panose="02020603050405020304" pitchFamily="18" charset="0"/>
                            </a:rPr>
                            <m:t>𝑖</m:t>
                          </m:r>
                          <m:r>
                            <a:rPr lang="en-US" sz="2400" b="0" i="1" smtClean="0">
                              <a:solidFill>
                                <a:srgbClr val="0070C0"/>
                              </a:solidFill>
                              <a:latin typeface="Cambria Math" panose="02040503050406030204" pitchFamily="18" charset="0"/>
                              <a:cs typeface="Times New Roman" panose="02020603050405020304" pitchFamily="18" charset="0"/>
                            </a:rPr>
                            <m:t>2</m:t>
                          </m:r>
                        </m:sub>
                      </m:sSub>
                      <m:r>
                        <a:rPr lang="en-US" sz="2400" b="0" i="1" smtClean="0">
                          <a:solidFill>
                            <a:srgbClr val="0070C0"/>
                          </a:solidFill>
                          <a:latin typeface="Cambria Math" panose="02040503050406030204" pitchFamily="18" charset="0"/>
                          <a:cs typeface="Times New Roman" panose="02020603050405020304" pitchFamily="18" charset="0"/>
                        </a:rPr>
                        <m:t>+</m:t>
                      </m:r>
                      <m:r>
                        <a:rPr lang="en-US" sz="2400" b="0" i="1" smtClean="0">
                          <a:solidFill>
                            <a:srgbClr val="0070C0"/>
                          </a:solidFill>
                          <a:latin typeface="Cambria Math" panose="02040503050406030204" pitchFamily="18" charset="0"/>
                          <a:cs typeface="Times New Roman" panose="02020603050405020304" pitchFamily="18" charset="0"/>
                        </a:rPr>
                        <m:t>𝛼</m:t>
                      </m:r>
                      <m:sSub>
                        <m:sSubPr>
                          <m:ctrlPr>
                            <a:rPr lang="en-US" sz="2400" b="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𝑈</m:t>
                          </m:r>
                        </m:e>
                        <m:sub>
                          <m:r>
                            <a:rPr lang="en-US" sz="2400" b="0" i="1" smtClean="0">
                              <a:solidFill>
                                <a:srgbClr val="0070C0"/>
                              </a:solidFill>
                              <a:latin typeface="Cambria Math" panose="02040503050406030204" pitchFamily="18" charset="0"/>
                              <a:cs typeface="Times New Roman" panose="02020603050405020304" pitchFamily="18" charset="0"/>
                            </a:rPr>
                            <m:t>𝑖</m:t>
                          </m:r>
                        </m:sub>
                      </m:sSub>
                      <m:r>
                        <a:rPr lang="en-US" sz="2400" b="0" i="1" smtClean="0">
                          <a:solidFill>
                            <a:srgbClr val="0070C0"/>
                          </a:solidFill>
                          <a:latin typeface="Cambria Math" panose="02040503050406030204" pitchFamily="18" charset="0"/>
                          <a:cs typeface="Times New Roman" panose="02020603050405020304" pitchFamily="18" charset="0"/>
                        </a:rPr>
                        <m:t>+</m:t>
                      </m:r>
                      <m:sSub>
                        <m:sSubPr>
                          <m:ctrlPr>
                            <a:rPr lang="en-US" sz="2400" b="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𝜀</m:t>
                          </m:r>
                        </m:e>
                        <m:sub>
                          <m:r>
                            <a:rPr lang="en-US" sz="2400" b="0" i="1" smtClean="0">
                              <a:solidFill>
                                <a:srgbClr val="0070C0"/>
                              </a:solidFill>
                              <a:latin typeface="Cambria Math" panose="02040503050406030204" pitchFamily="18" charset="0"/>
                              <a:cs typeface="Times New Roman" panose="02020603050405020304" pitchFamily="18" charset="0"/>
                            </a:rPr>
                            <m:t>𝑖</m:t>
                          </m:r>
                        </m:sub>
                      </m:sSub>
                      <m:r>
                        <a:rPr lang="en-US" sz="2400" b="0" i="1" smtClean="0">
                          <a:solidFill>
                            <a:srgbClr val="0070C0"/>
                          </a:solidFill>
                          <a:latin typeface="Cambria Math" panose="02040503050406030204" pitchFamily="18" charset="0"/>
                          <a:cs typeface="Times New Roman" panose="02020603050405020304" pitchFamily="18" charset="0"/>
                        </a:rPr>
                        <m:t>,</m:t>
                      </m:r>
                    </m:oMath>
                  </m:oMathPara>
                </a14:m>
                <a:endParaRPr lang="en-US" sz="2400" b="0" dirty="0">
                  <a:solidFill>
                    <a:srgbClr val="0070C0"/>
                  </a:solidFill>
                  <a:cs typeface="Times New Roman" panose="02020603050405020304" pitchFamily="18" charset="0"/>
                </a:endParaRPr>
              </a:p>
              <a:p>
                <a:pPr marL="0" indent="0">
                  <a:buNone/>
                </a:pPr>
                <a:r>
                  <a:rPr lang="en-US" sz="2400" dirty="0">
                    <a:solidFill>
                      <a:schemeClr val="tx1"/>
                    </a:solidFill>
                    <a:cs typeface="Times New Roman" panose="02020603050405020304" pitchFamily="18" charset="0"/>
                  </a:rPr>
                  <a:t>where </a:t>
                </a:r>
                <a14:m>
                  <m:oMath xmlns:m="http://schemas.openxmlformats.org/officeDocument/2006/math">
                    <m:sSub>
                      <m:sSubPr>
                        <m:ctrlPr>
                          <a:rPr lang="en-US" sz="2400" b="0" i="1" smtClean="0">
                            <a:solidFill>
                              <a:schemeClr val="tx1"/>
                            </a:solidFill>
                            <a:latin typeface="Cambria Math" panose="02040503050406030204" pitchFamily="18" charset="0"/>
                            <a:cs typeface="Times New Roman" panose="02020603050405020304" pitchFamily="18" charset="0"/>
                          </a:rPr>
                        </m:ctrlPr>
                      </m:sSubPr>
                      <m:e>
                        <m:r>
                          <a:rPr lang="en-US" sz="2400" b="0" i="1" smtClean="0">
                            <a:solidFill>
                              <a:schemeClr val="tx1"/>
                            </a:solidFill>
                            <a:latin typeface="Cambria Math" panose="02040503050406030204" pitchFamily="18" charset="0"/>
                            <a:cs typeface="Times New Roman" panose="02020603050405020304" pitchFamily="18" charset="0"/>
                          </a:rPr>
                          <m:t>𝑈</m:t>
                        </m:r>
                      </m:e>
                      <m:sub>
                        <m:r>
                          <a:rPr lang="en-US" sz="2400" b="0" i="1" smtClean="0">
                            <a:solidFill>
                              <a:schemeClr val="tx1"/>
                            </a:solidFill>
                            <a:latin typeface="Cambria Math" panose="02040503050406030204" pitchFamily="18" charset="0"/>
                            <a:cs typeface="Times New Roman" panose="02020603050405020304" pitchFamily="18" charset="0"/>
                          </a:rPr>
                          <m:t>𝑖</m:t>
                        </m:r>
                      </m:sub>
                    </m:sSub>
                  </m:oMath>
                </a14:m>
                <a:r>
                  <a:rPr lang="en-US" sz="2400" dirty="0">
                    <a:solidFill>
                      <a:schemeClr val="tx1"/>
                    </a:solidFill>
                    <a:cs typeface="Times New Roman" panose="02020603050405020304" pitchFamily="18" charset="0"/>
                  </a:rPr>
                  <a:t> indicates </a:t>
                </a:r>
                <a:r>
                  <a:rPr lang="en-US" sz="2400" dirty="0">
                    <a:cs typeface="Times New Roman" panose="02020603050405020304" pitchFamily="18" charset="0"/>
                  </a:rPr>
                  <a:t>residing in an urban region</a:t>
                </a:r>
              </a:p>
              <a:p>
                <a:r>
                  <a:rPr lang="en-US" sz="2400" dirty="0">
                    <a:cs typeface="Times New Roman" panose="02020603050405020304" pitchFamily="18" charset="0"/>
                  </a:rPr>
                  <a:t>How do we interpret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𝛼</m:t>
                    </m:r>
                  </m:oMath>
                </a14:m>
                <a:r>
                  <a:rPr lang="en-US" sz="2400" dirty="0">
                    <a:cs typeface="Times New Roman" panose="02020603050405020304" pitchFamily="18" charset="0"/>
                  </a:rPr>
                  <a:t> (</a:t>
                </a:r>
                <a:r>
                  <a:rPr lang="en-US" sz="2400" u="sng" dirty="0">
                    <a:solidFill>
                      <a:schemeClr val="accent2">
                        <a:lumMod val="75000"/>
                      </a:schemeClr>
                    </a:solidFill>
                    <a:cs typeface="Times New Roman" panose="02020603050405020304" pitchFamily="18" charset="0"/>
                  </a:rPr>
                  <a:t>if it’s a coefficient of interest</a:t>
                </a:r>
                <a:r>
                  <a:rPr lang="en-US" sz="2400" dirty="0">
                    <a:cs typeface="Times New Roman" panose="02020603050405020304" pitchFamily="18" charset="0"/>
                  </a:rPr>
                  <a:t>)?</a:t>
                </a:r>
              </a:p>
              <a:p>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405791" cy="5141388"/>
              </a:xfrm>
              <a:blipFill>
                <a:blip r:embed="rId3"/>
                <a:stretch>
                  <a:fillRect l="-972" t="-1305"/>
                </a:stretch>
              </a:blipFill>
            </p:spPr>
            <p:txBody>
              <a:bodyPr/>
              <a:lstStyle/>
              <a:p>
                <a:r>
                  <a:rPr lang="en-US">
                    <a:noFill/>
                  </a:rPr>
                  <a:t> </a:t>
                </a:r>
              </a:p>
            </p:txBody>
          </p:sp>
        </mc:Fallback>
      </mc:AlternateContent>
    </p:spTree>
    <p:extLst>
      <p:ext uri="{BB962C8B-B14F-4D97-AF65-F5344CB8AC3E}">
        <p14:creationId xmlns:p14="http://schemas.microsoft.com/office/powerpoint/2010/main" val="68319146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Discrete Regressors </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829801" cy="5141388"/>
              </a:xfrm>
            </p:spPr>
            <p:txBody>
              <a:bodyPr>
                <a:normAutofit/>
              </a:bodyPr>
              <a:lstStyle/>
              <a:p>
                <a:r>
                  <a:rPr lang="en-US" sz="2400" dirty="0">
                    <a:cs typeface="Times New Roman" panose="02020603050405020304" pitchFamily="18" charset="0"/>
                  </a:rPr>
                  <a:t>Suppose we are modeling the demand for health services: </a:t>
                </a:r>
              </a:p>
              <a:p>
                <a:pPr marL="0" indent="0">
                  <a:buNone/>
                </a:pPr>
                <a14:m>
                  <m:oMathPara xmlns:m="http://schemas.openxmlformats.org/officeDocument/2006/math">
                    <m:oMathParaPr>
                      <m:jc m:val="centerGroup"/>
                    </m:oMathParaPr>
                    <m:oMath xmlns:m="http://schemas.openxmlformats.org/officeDocument/2006/math">
                      <m:sSub>
                        <m:sSubPr>
                          <m:ctrlPr>
                            <a:rPr lang="en-US" sz="2400" b="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𝑦</m:t>
                          </m:r>
                        </m:e>
                        <m:sub>
                          <m:r>
                            <a:rPr lang="en-US" sz="2400" b="0" i="1" smtClean="0">
                              <a:solidFill>
                                <a:srgbClr val="0070C0"/>
                              </a:solidFill>
                              <a:latin typeface="Cambria Math" panose="02040503050406030204" pitchFamily="18" charset="0"/>
                              <a:cs typeface="Times New Roman" panose="02020603050405020304" pitchFamily="18" charset="0"/>
                            </a:rPr>
                            <m:t>𝑖</m:t>
                          </m:r>
                        </m:sub>
                      </m:sSub>
                      <m:r>
                        <a:rPr lang="en-US" sz="2400" b="0" i="1" smtClean="0">
                          <a:solidFill>
                            <a:srgbClr val="0070C0"/>
                          </a:solidFill>
                          <a:latin typeface="Cambria Math" panose="02040503050406030204" pitchFamily="18" charset="0"/>
                          <a:cs typeface="Times New Roman" panose="02020603050405020304" pitchFamily="18" charset="0"/>
                        </a:rPr>
                        <m:t>=</m:t>
                      </m:r>
                      <m:sSub>
                        <m:sSubPr>
                          <m:ctrlPr>
                            <a:rPr lang="en-US" sz="2400" b="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𝛽</m:t>
                          </m:r>
                        </m:e>
                        <m:sub>
                          <m:r>
                            <a:rPr lang="en-US" sz="2400" b="0" i="1" smtClean="0">
                              <a:solidFill>
                                <a:srgbClr val="0070C0"/>
                              </a:solidFill>
                              <a:latin typeface="Cambria Math" panose="02040503050406030204" pitchFamily="18" charset="0"/>
                              <a:cs typeface="Times New Roman" panose="02020603050405020304" pitchFamily="18" charset="0"/>
                            </a:rPr>
                            <m:t>0</m:t>
                          </m:r>
                        </m:sub>
                      </m:sSub>
                      <m:r>
                        <a:rPr lang="en-US" sz="2400" b="0" i="1" smtClean="0">
                          <a:solidFill>
                            <a:srgbClr val="0070C0"/>
                          </a:solidFill>
                          <a:latin typeface="Cambria Math" panose="02040503050406030204" pitchFamily="18" charset="0"/>
                          <a:cs typeface="Times New Roman" panose="02020603050405020304" pitchFamily="18" charset="0"/>
                        </a:rPr>
                        <m:t>+</m:t>
                      </m:r>
                      <m:sSub>
                        <m:sSubPr>
                          <m:ctrlPr>
                            <a:rPr lang="en-US" sz="2400" b="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𝛽</m:t>
                          </m:r>
                        </m:e>
                        <m:sub>
                          <m:r>
                            <a:rPr lang="en-US" sz="2400" b="0" i="1" smtClean="0">
                              <a:solidFill>
                                <a:srgbClr val="0070C0"/>
                              </a:solidFill>
                              <a:latin typeface="Cambria Math" panose="02040503050406030204" pitchFamily="18" charset="0"/>
                              <a:cs typeface="Times New Roman" panose="02020603050405020304" pitchFamily="18" charset="0"/>
                            </a:rPr>
                            <m:t>1</m:t>
                          </m:r>
                        </m:sub>
                      </m:sSub>
                      <m:sSub>
                        <m:sSubPr>
                          <m:ctrlPr>
                            <a:rPr lang="en-US" sz="2400" b="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𝑥</m:t>
                          </m:r>
                        </m:e>
                        <m:sub>
                          <m:r>
                            <a:rPr lang="en-US" sz="2400" b="0" i="1" smtClean="0">
                              <a:solidFill>
                                <a:srgbClr val="0070C0"/>
                              </a:solidFill>
                              <a:latin typeface="Cambria Math" panose="02040503050406030204" pitchFamily="18" charset="0"/>
                              <a:cs typeface="Times New Roman" panose="02020603050405020304" pitchFamily="18" charset="0"/>
                            </a:rPr>
                            <m:t>𝑖</m:t>
                          </m:r>
                          <m:r>
                            <a:rPr lang="en-US" sz="2400" b="0" i="1" smtClean="0">
                              <a:solidFill>
                                <a:srgbClr val="0070C0"/>
                              </a:solidFill>
                              <a:latin typeface="Cambria Math" panose="02040503050406030204" pitchFamily="18" charset="0"/>
                              <a:cs typeface="Times New Roman" panose="02020603050405020304" pitchFamily="18" charset="0"/>
                            </a:rPr>
                            <m:t>1</m:t>
                          </m:r>
                        </m:sub>
                      </m:sSub>
                      <m:r>
                        <a:rPr lang="en-US" sz="2400" b="0" i="1" smtClean="0">
                          <a:solidFill>
                            <a:srgbClr val="0070C0"/>
                          </a:solidFill>
                          <a:latin typeface="Cambria Math" panose="02040503050406030204" pitchFamily="18" charset="0"/>
                          <a:cs typeface="Times New Roman" panose="02020603050405020304" pitchFamily="18" charset="0"/>
                        </a:rPr>
                        <m:t>+</m:t>
                      </m:r>
                      <m:sSub>
                        <m:sSubPr>
                          <m:ctrlPr>
                            <a:rPr lang="en-US" sz="2400" b="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𝛽</m:t>
                          </m:r>
                        </m:e>
                        <m:sub>
                          <m:r>
                            <a:rPr lang="en-US" sz="2400" b="0" i="1" smtClean="0">
                              <a:solidFill>
                                <a:srgbClr val="0070C0"/>
                              </a:solidFill>
                              <a:latin typeface="Cambria Math" panose="02040503050406030204" pitchFamily="18" charset="0"/>
                              <a:cs typeface="Times New Roman" panose="02020603050405020304" pitchFamily="18" charset="0"/>
                            </a:rPr>
                            <m:t>2</m:t>
                          </m:r>
                        </m:sub>
                      </m:sSub>
                      <m:sSub>
                        <m:sSubPr>
                          <m:ctrlPr>
                            <a:rPr lang="en-US" sz="2400" b="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𝑥</m:t>
                          </m:r>
                        </m:e>
                        <m:sub>
                          <m:r>
                            <a:rPr lang="en-US" sz="2400" b="0" i="1" smtClean="0">
                              <a:solidFill>
                                <a:srgbClr val="0070C0"/>
                              </a:solidFill>
                              <a:latin typeface="Cambria Math" panose="02040503050406030204" pitchFamily="18" charset="0"/>
                              <a:cs typeface="Times New Roman" panose="02020603050405020304" pitchFamily="18" charset="0"/>
                            </a:rPr>
                            <m:t>𝑖</m:t>
                          </m:r>
                          <m:r>
                            <a:rPr lang="en-US" sz="2400" b="0" i="1" smtClean="0">
                              <a:solidFill>
                                <a:srgbClr val="0070C0"/>
                              </a:solidFill>
                              <a:latin typeface="Cambria Math" panose="02040503050406030204" pitchFamily="18" charset="0"/>
                              <a:cs typeface="Times New Roman" panose="02020603050405020304" pitchFamily="18" charset="0"/>
                            </a:rPr>
                            <m:t>2</m:t>
                          </m:r>
                        </m:sub>
                      </m:sSub>
                      <m:r>
                        <a:rPr lang="en-US" sz="2400" b="0" i="1" smtClean="0">
                          <a:solidFill>
                            <a:srgbClr val="0070C0"/>
                          </a:solidFill>
                          <a:latin typeface="Cambria Math" panose="02040503050406030204" pitchFamily="18" charset="0"/>
                          <a:cs typeface="Times New Roman" panose="02020603050405020304" pitchFamily="18" charset="0"/>
                        </a:rPr>
                        <m:t>+</m:t>
                      </m:r>
                      <m:r>
                        <a:rPr lang="en-US" sz="2400" b="0" i="1" smtClean="0">
                          <a:solidFill>
                            <a:srgbClr val="0070C0"/>
                          </a:solidFill>
                          <a:latin typeface="Cambria Math" panose="02040503050406030204" pitchFamily="18" charset="0"/>
                          <a:cs typeface="Times New Roman" panose="02020603050405020304" pitchFamily="18" charset="0"/>
                        </a:rPr>
                        <m:t>𝛼</m:t>
                      </m:r>
                      <m:sSub>
                        <m:sSubPr>
                          <m:ctrlPr>
                            <a:rPr lang="en-US" sz="2400" b="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𝑈</m:t>
                          </m:r>
                        </m:e>
                        <m:sub>
                          <m:r>
                            <a:rPr lang="en-US" sz="2400" b="0" i="1" smtClean="0">
                              <a:solidFill>
                                <a:srgbClr val="0070C0"/>
                              </a:solidFill>
                              <a:latin typeface="Cambria Math" panose="02040503050406030204" pitchFamily="18" charset="0"/>
                              <a:cs typeface="Times New Roman" panose="02020603050405020304" pitchFamily="18" charset="0"/>
                            </a:rPr>
                            <m:t>𝑖</m:t>
                          </m:r>
                        </m:sub>
                      </m:sSub>
                      <m:r>
                        <a:rPr lang="en-US" sz="2400" b="0" i="1" smtClean="0">
                          <a:solidFill>
                            <a:srgbClr val="0070C0"/>
                          </a:solidFill>
                          <a:latin typeface="Cambria Math" panose="02040503050406030204" pitchFamily="18" charset="0"/>
                          <a:cs typeface="Times New Roman" panose="02020603050405020304" pitchFamily="18" charset="0"/>
                        </a:rPr>
                        <m:t>+</m:t>
                      </m:r>
                      <m:sSub>
                        <m:sSubPr>
                          <m:ctrlPr>
                            <a:rPr lang="en-US" sz="2400" b="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𝜀</m:t>
                          </m:r>
                        </m:e>
                        <m:sub>
                          <m:r>
                            <a:rPr lang="en-US" sz="2400" b="0" i="1" smtClean="0">
                              <a:solidFill>
                                <a:srgbClr val="0070C0"/>
                              </a:solidFill>
                              <a:latin typeface="Cambria Math" panose="02040503050406030204" pitchFamily="18" charset="0"/>
                              <a:cs typeface="Times New Roman" panose="02020603050405020304" pitchFamily="18" charset="0"/>
                            </a:rPr>
                            <m:t>𝑖</m:t>
                          </m:r>
                        </m:sub>
                      </m:sSub>
                      <m:r>
                        <a:rPr lang="en-US" sz="2400" b="0" i="1" smtClean="0">
                          <a:solidFill>
                            <a:srgbClr val="0070C0"/>
                          </a:solidFill>
                          <a:latin typeface="Cambria Math" panose="02040503050406030204" pitchFamily="18" charset="0"/>
                          <a:cs typeface="Times New Roman" panose="02020603050405020304" pitchFamily="18" charset="0"/>
                        </a:rPr>
                        <m:t>,</m:t>
                      </m:r>
                    </m:oMath>
                  </m:oMathPara>
                </a14:m>
                <a:endParaRPr lang="en-US" sz="2400" b="0" dirty="0">
                  <a:solidFill>
                    <a:srgbClr val="0070C0"/>
                  </a:solidFill>
                  <a:cs typeface="Times New Roman" panose="02020603050405020304" pitchFamily="18" charset="0"/>
                </a:endParaRPr>
              </a:p>
              <a:p>
                <a:pPr marL="0" indent="0">
                  <a:buNone/>
                </a:pPr>
                <a:r>
                  <a:rPr lang="en-US" sz="2400" dirty="0">
                    <a:solidFill>
                      <a:schemeClr val="tx1"/>
                    </a:solidFill>
                    <a:cs typeface="Times New Roman" panose="02020603050405020304" pitchFamily="18" charset="0"/>
                  </a:rPr>
                  <a:t>where </a:t>
                </a:r>
                <a14:m>
                  <m:oMath xmlns:m="http://schemas.openxmlformats.org/officeDocument/2006/math">
                    <m:sSub>
                      <m:sSubPr>
                        <m:ctrlPr>
                          <a:rPr lang="en-US" sz="2400" b="0" i="1" smtClean="0">
                            <a:solidFill>
                              <a:schemeClr val="tx1"/>
                            </a:solidFill>
                            <a:latin typeface="Cambria Math" panose="02040503050406030204" pitchFamily="18" charset="0"/>
                            <a:cs typeface="Times New Roman" panose="02020603050405020304" pitchFamily="18" charset="0"/>
                          </a:rPr>
                        </m:ctrlPr>
                      </m:sSubPr>
                      <m:e>
                        <m:r>
                          <a:rPr lang="en-US" sz="2400" b="0" i="1" smtClean="0">
                            <a:solidFill>
                              <a:schemeClr val="tx1"/>
                            </a:solidFill>
                            <a:latin typeface="Cambria Math" panose="02040503050406030204" pitchFamily="18" charset="0"/>
                            <a:cs typeface="Times New Roman" panose="02020603050405020304" pitchFamily="18" charset="0"/>
                          </a:rPr>
                          <m:t>𝑈</m:t>
                        </m:r>
                      </m:e>
                      <m:sub>
                        <m:r>
                          <a:rPr lang="en-US" sz="2400" b="0" i="1" smtClean="0">
                            <a:solidFill>
                              <a:schemeClr val="tx1"/>
                            </a:solidFill>
                            <a:latin typeface="Cambria Math" panose="02040503050406030204" pitchFamily="18" charset="0"/>
                            <a:cs typeface="Times New Roman" panose="02020603050405020304" pitchFamily="18" charset="0"/>
                          </a:rPr>
                          <m:t>𝑖</m:t>
                        </m:r>
                      </m:sub>
                    </m:sSub>
                  </m:oMath>
                </a14:m>
                <a:r>
                  <a:rPr lang="en-US" sz="2400" dirty="0">
                    <a:solidFill>
                      <a:schemeClr val="tx1"/>
                    </a:solidFill>
                    <a:cs typeface="Times New Roman" panose="02020603050405020304" pitchFamily="18" charset="0"/>
                  </a:rPr>
                  <a:t> indicates </a:t>
                </a:r>
                <a:r>
                  <a:rPr lang="en-US" sz="2400" dirty="0">
                    <a:cs typeface="Times New Roman" panose="02020603050405020304" pitchFamily="18" charset="0"/>
                  </a:rPr>
                  <a:t>residing in an urban region</a:t>
                </a:r>
              </a:p>
              <a:p>
                <a:r>
                  <a:rPr lang="en-US" sz="2400" dirty="0">
                    <a:cs typeface="Times New Roman" panose="02020603050405020304" pitchFamily="18" charset="0"/>
                  </a:rPr>
                  <a:t>How do we interpret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𝛼</m:t>
                    </m:r>
                  </m:oMath>
                </a14:m>
                <a:r>
                  <a:rPr lang="en-US" sz="2400" dirty="0">
                    <a:cs typeface="Times New Roman" panose="02020603050405020304" pitchFamily="18" charset="0"/>
                  </a:rPr>
                  <a:t>?</a:t>
                </a:r>
              </a:p>
              <a:p>
                <a:pPr lvl="1"/>
                <a:r>
                  <a:rPr lang="en-US" sz="2400" dirty="0">
                    <a:cs typeface="Times New Roman" panose="02020603050405020304" pitchFamily="18" charset="0"/>
                  </a:rPr>
                  <a:t>Two groups: one where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𝛼</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𝑈</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𝛼</m:t>
                    </m:r>
                  </m:oMath>
                </a14:m>
                <a:r>
                  <a:rPr lang="en-US" sz="2400" dirty="0">
                    <a:cs typeface="Times New Roman" panose="02020603050405020304" pitchFamily="18" charset="0"/>
                  </a:rPr>
                  <a:t> and one where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𝛼</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𝑈</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=0</m:t>
                    </m:r>
                  </m:oMath>
                </a14:m>
                <a:endParaRPr lang="en-US" sz="2400" dirty="0">
                  <a:cs typeface="Times New Roman" panose="02020603050405020304" pitchFamily="18" charset="0"/>
                </a:endParaRPr>
              </a:p>
              <a:p>
                <a:pPr lvl="1"/>
                <a:r>
                  <a:rPr lang="en-US" sz="2400" dirty="0">
                    <a:cs typeface="Times New Roman" panose="02020603050405020304" pitchFamily="18" charset="0"/>
                  </a:rPr>
                  <a:t>Hence, dummy variables capture a</a:t>
                </a:r>
                <a:r>
                  <a:rPr lang="en-US" sz="2400" dirty="0">
                    <a:solidFill>
                      <a:schemeClr val="accent2">
                        <a:lumMod val="75000"/>
                      </a:schemeClr>
                    </a:solidFill>
                    <a:cs typeface="Times New Roman" panose="02020603050405020304" pitchFamily="18" charset="0"/>
                  </a:rPr>
                  <a:t> </a:t>
                </a:r>
                <a:r>
                  <a:rPr lang="en-US" sz="2400" b="1" dirty="0">
                    <a:solidFill>
                      <a:schemeClr val="accent2">
                        <a:lumMod val="75000"/>
                      </a:schemeClr>
                    </a:solidFill>
                    <a:cs typeface="Times New Roman" panose="02020603050405020304" pitchFamily="18" charset="0"/>
                  </a:rPr>
                  <a:t>shift in the intercept of a regression</a:t>
                </a:r>
              </a:p>
              <a:p>
                <a:pPr lvl="1"/>
                <a:r>
                  <a:rPr lang="en-US" sz="2400" dirty="0">
                    <a:solidFill>
                      <a:schemeClr val="tx1"/>
                    </a:solidFill>
                    <a:cs typeface="Times New Roman" panose="02020603050405020304" pitchFamily="18" charset="0"/>
                  </a:rPr>
                  <a:t>You’ll see these again next semester when we cover fixed effects – why are they useful? </a:t>
                </a:r>
              </a:p>
              <a:p>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829801" cy="5141388"/>
              </a:xfrm>
              <a:blipFill>
                <a:blip r:embed="rId3"/>
                <a:stretch>
                  <a:fillRect l="-930" t="-1305"/>
                </a:stretch>
              </a:blipFill>
            </p:spPr>
            <p:txBody>
              <a:bodyPr/>
              <a:lstStyle/>
              <a:p>
                <a:r>
                  <a:rPr lang="en-US">
                    <a:noFill/>
                  </a:rPr>
                  <a:t> </a:t>
                </a:r>
              </a:p>
            </p:txBody>
          </p:sp>
        </mc:Fallback>
      </mc:AlternateContent>
    </p:spTree>
    <p:extLst>
      <p:ext uri="{BB962C8B-B14F-4D97-AF65-F5344CB8AC3E}">
        <p14:creationId xmlns:p14="http://schemas.microsoft.com/office/powerpoint/2010/main" val="237467660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Discrete Regressors </a:t>
            </a:r>
            <a:endParaRPr lang="en-US" sz="3600" dirty="0">
              <a:latin typeface="Times New Roman" panose="02020603050405020304" pitchFamily="18" charset="0"/>
              <a:cs typeface="Times New Roman" panose="02020603050405020304" pitchFamily="18" charset="0"/>
            </a:endParaRPr>
          </a:p>
        </p:txBody>
      </p:sp>
      <p:pic>
        <p:nvPicPr>
          <p:cNvPr id="5" name="Content Placeholder 4">
            <a:extLst>
              <a:ext uri="{FF2B5EF4-FFF2-40B4-BE49-F238E27FC236}">
                <a16:creationId xmlns:a16="http://schemas.microsoft.com/office/drawing/2014/main" id="{117F72C2-9FC8-8E24-C73F-EB01E4BCF671}"/>
              </a:ext>
            </a:extLst>
          </p:cNvPr>
          <p:cNvPicPr>
            <a:picLocks noGrp="1" noChangeAspect="1"/>
          </p:cNvPicPr>
          <p:nvPr>
            <p:ph idx="1"/>
          </p:nvPr>
        </p:nvPicPr>
        <p:blipFill>
          <a:blip r:embed="rId3"/>
          <a:stretch>
            <a:fillRect/>
          </a:stretch>
        </p:blipFill>
        <p:spPr>
          <a:xfrm>
            <a:off x="800100" y="1295400"/>
            <a:ext cx="10058400" cy="4665959"/>
          </a:xfrm>
        </p:spPr>
      </p:pic>
    </p:spTree>
    <p:extLst>
      <p:ext uri="{BB962C8B-B14F-4D97-AF65-F5344CB8AC3E}">
        <p14:creationId xmlns:p14="http://schemas.microsoft.com/office/powerpoint/2010/main" val="19937609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Discrete Regressors </a:t>
            </a:r>
            <a:endParaRPr lang="en-US" sz="3600" dirty="0">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FC090224-F0D7-141A-ABD0-0F81A3283FE4}"/>
              </a:ext>
            </a:extLst>
          </p:cNvPr>
          <p:cNvSpPr>
            <a:spLocks noGrp="1"/>
          </p:cNvSpPr>
          <p:nvPr>
            <p:ph idx="1"/>
          </p:nvPr>
        </p:nvSpPr>
        <p:spPr/>
        <p:txBody>
          <a:bodyPr/>
          <a:lstStyle/>
          <a:p>
            <a:endParaRPr lang="en-US"/>
          </a:p>
        </p:txBody>
      </p:sp>
      <p:pic>
        <p:nvPicPr>
          <p:cNvPr id="7" name="Picture 6">
            <a:extLst>
              <a:ext uri="{FF2B5EF4-FFF2-40B4-BE49-F238E27FC236}">
                <a16:creationId xmlns:a16="http://schemas.microsoft.com/office/drawing/2014/main" id="{77C0C0A3-0444-9E76-7909-C79E06A7B773}"/>
              </a:ext>
            </a:extLst>
          </p:cNvPr>
          <p:cNvPicPr>
            <a:picLocks noChangeAspect="1"/>
          </p:cNvPicPr>
          <p:nvPr/>
        </p:nvPicPr>
        <p:blipFill>
          <a:blip r:embed="rId3"/>
          <a:stretch>
            <a:fillRect/>
          </a:stretch>
        </p:blipFill>
        <p:spPr>
          <a:xfrm>
            <a:off x="800100" y="1219200"/>
            <a:ext cx="10058400" cy="5155487"/>
          </a:xfrm>
          <a:prstGeom prst="rect">
            <a:avLst/>
          </a:prstGeom>
        </p:spPr>
      </p:pic>
    </p:spTree>
    <p:extLst>
      <p:ext uri="{BB962C8B-B14F-4D97-AF65-F5344CB8AC3E}">
        <p14:creationId xmlns:p14="http://schemas.microsoft.com/office/powerpoint/2010/main" val="76920928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Discrete Regressors </a:t>
            </a:r>
            <a:endParaRPr lang="en-US" sz="3600" dirty="0">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FC090224-F0D7-141A-ABD0-0F81A3283FE4}"/>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0CF25538-BA28-96A4-30C3-1B5231BC887C}"/>
              </a:ext>
            </a:extLst>
          </p:cNvPr>
          <p:cNvPicPr>
            <a:picLocks noChangeAspect="1"/>
          </p:cNvPicPr>
          <p:nvPr/>
        </p:nvPicPr>
        <p:blipFill>
          <a:blip r:embed="rId3"/>
          <a:stretch>
            <a:fillRect/>
          </a:stretch>
        </p:blipFill>
        <p:spPr>
          <a:xfrm>
            <a:off x="609600" y="962232"/>
            <a:ext cx="10058400" cy="5223782"/>
          </a:xfrm>
          <a:prstGeom prst="rect">
            <a:avLst/>
          </a:prstGeom>
        </p:spPr>
      </p:pic>
    </p:spTree>
    <p:extLst>
      <p:ext uri="{BB962C8B-B14F-4D97-AF65-F5344CB8AC3E}">
        <p14:creationId xmlns:p14="http://schemas.microsoft.com/office/powerpoint/2010/main" val="18373737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959A64B-5C9A-4A9B-BA45-ADECED2E51D9}"/>
              </a:ext>
            </a:extLst>
          </p:cNvPr>
          <p:cNvSpPr>
            <a:spLocks noGrp="1"/>
          </p:cNvSpPr>
          <p:nvPr>
            <p:ph type="ctrTitle"/>
          </p:nvPr>
        </p:nvSpPr>
        <p:spPr/>
        <p:txBody>
          <a:bodyPr/>
          <a:lstStyle/>
          <a:p>
            <a:r>
              <a:rPr lang="en-US" dirty="0"/>
              <a:t>Multivariate Regression</a:t>
            </a:r>
          </a:p>
        </p:txBody>
      </p:sp>
      <p:sp>
        <p:nvSpPr>
          <p:cNvPr id="5" name="Subtitle 4">
            <a:extLst>
              <a:ext uri="{FF2B5EF4-FFF2-40B4-BE49-F238E27FC236}">
                <a16:creationId xmlns:a16="http://schemas.microsoft.com/office/drawing/2014/main" id="{D52D9252-3DD8-4D35-8070-32332FBE25E4}"/>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405752591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The Dummy Variable Trap</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405791" cy="5141388"/>
              </a:xfrm>
            </p:spPr>
            <p:txBody>
              <a:bodyPr>
                <a:normAutofit/>
              </a:bodyPr>
              <a:lstStyle/>
              <a:p>
                <a:r>
                  <a:rPr lang="en-US" sz="2400" dirty="0">
                    <a:cs typeface="Times New Roman" panose="02020603050405020304" pitchFamily="18" charset="0"/>
                  </a:rPr>
                  <a:t>Suppose we define a new variable </a:t>
                </a:r>
              </a:p>
              <a:p>
                <a:pPr marL="0" indent="0" algn="ctr">
                  <a:lnSpc>
                    <a:spcPct val="120000"/>
                  </a:lnSpc>
                  <a:spcBef>
                    <a:spcPts val="1800"/>
                  </a:spcBef>
                  <a:spcAft>
                    <a:spcPts val="1800"/>
                  </a:spcAft>
                  <a:buNone/>
                </a:pPr>
                <a14:m>
                  <m:oMath xmlns:m="http://schemas.openxmlformats.org/officeDocument/2006/math">
                    <m:sSub>
                      <m:sSubPr>
                        <m:ctrlPr>
                          <a:rPr lang="en-US" sz="2400" b="0" i="1" smtClean="0">
                            <a:solidFill>
                              <a:schemeClr val="tx1">
                                <a:lumMod val="65000"/>
                                <a:lumOff val="35000"/>
                              </a:schemeClr>
                            </a:solidFill>
                            <a:latin typeface="Cambria Math" panose="02040503050406030204" pitchFamily="18" charset="0"/>
                            <a:ea typeface="Cambria Math" panose="02040503050406030204" pitchFamily="18" charset="0"/>
                          </a:rPr>
                        </m:ctrlPr>
                      </m:sSubPr>
                      <m:e>
                        <m:r>
                          <a:rPr lang="en-US" sz="2400" b="0" i="1" smtClean="0">
                            <a:solidFill>
                              <a:schemeClr val="tx1">
                                <a:lumMod val="65000"/>
                                <a:lumOff val="35000"/>
                              </a:schemeClr>
                            </a:solidFill>
                            <a:latin typeface="Cambria Math" panose="02040503050406030204" pitchFamily="18" charset="0"/>
                            <a:ea typeface="Cambria Math" panose="02040503050406030204" pitchFamily="18" charset="0"/>
                          </a:rPr>
                          <m:t>𝑅</m:t>
                        </m:r>
                      </m:e>
                      <m:sub>
                        <m:r>
                          <a:rPr lang="en-US" sz="2400" b="0" i="1" smtClean="0">
                            <a:solidFill>
                              <a:schemeClr val="tx1">
                                <a:lumMod val="65000"/>
                                <a:lumOff val="35000"/>
                              </a:schemeClr>
                            </a:solidFill>
                            <a:latin typeface="Cambria Math" panose="02040503050406030204" pitchFamily="18" charset="0"/>
                            <a:ea typeface="Cambria Math" panose="02040503050406030204" pitchFamily="18" charset="0"/>
                          </a:rPr>
                          <m:t>𝑖</m:t>
                        </m:r>
                      </m:sub>
                    </m:sSub>
                    <m:r>
                      <a:rPr lang="en-CA" sz="2400" i="1">
                        <a:solidFill>
                          <a:schemeClr val="tx1">
                            <a:lumMod val="65000"/>
                            <a:lumOff val="35000"/>
                          </a:schemeClr>
                        </a:solidFill>
                        <a:latin typeface="Cambria Math" panose="02040503050406030204" pitchFamily="18" charset="0"/>
                        <a:ea typeface="Cambria Math" panose="02040503050406030204" pitchFamily="18" charset="0"/>
                      </a:rPr>
                      <m:t>=</m:t>
                    </m:r>
                    <m:d>
                      <m:dPr>
                        <m:begChr m:val="{"/>
                        <m:endChr m:val=""/>
                        <m:ctrlPr>
                          <a:rPr lang="en-CA" sz="2400" i="1">
                            <a:solidFill>
                              <a:schemeClr val="tx1">
                                <a:lumMod val="65000"/>
                                <a:lumOff val="35000"/>
                              </a:schemeClr>
                            </a:solidFill>
                            <a:latin typeface="Cambria Math" panose="02040503050406030204" pitchFamily="18" charset="0"/>
                            <a:ea typeface="Cambria Math" panose="02040503050406030204" pitchFamily="18" charset="0"/>
                          </a:rPr>
                        </m:ctrlPr>
                      </m:dPr>
                      <m:e>
                        <m:eqArr>
                          <m:eqArrPr>
                            <m:ctrlPr>
                              <a:rPr lang="en-CA" sz="2400" i="1" smtClean="0">
                                <a:solidFill>
                                  <a:schemeClr val="tx1">
                                    <a:lumMod val="65000"/>
                                    <a:lumOff val="35000"/>
                                  </a:schemeClr>
                                </a:solidFill>
                                <a:latin typeface="Cambria Math" panose="02040503050406030204" pitchFamily="18" charset="0"/>
                                <a:ea typeface="Cambria Math" panose="02040503050406030204" pitchFamily="18" charset="0"/>
                              </a:rPr>
                            </m:ctrlPr>
                          </m:eqArrPr>
                          <m:e>
                            <m:r>
                              <a:rPr lang="en-CA" sz="2400" i="1" smtClean="0">
                                <a:solidFill>
                                  <a:schemeClr val="tx1">
                                    <a:lumMod val="65000"/>
                                    <a:lumOff val="35000"/>
                                  </a:schemeClr>
                                </a:solidFill>
                                <a:latin typeface="Cambria Math" panose="02040503050406030204" pitchFamily="18" charset="0"/>
                                <a:ea typeface="Cambria Math" panose="02040503050406030204" pitchFamily="18" charset="0"/>
                              </a:rPr>
                              <m:t>1</m:t>
                            </m:r>
                            <m:r>
                              <a:rPr lang="en-CA" sz="2400" i="1">
                                <a:solidFill>
                                  <a:schemeClr val="tx1">
                                    <a:lumMod val="65000"/>
                                    <a:lumOff val="35000"/>
                                  </a:schemeClr>
                                </a:solidFill>
                                <a:latin typeface="Cambria Math" panose="02040503050406030204" pitchFamily="18" charset="0"/>
                                <a:ea typeface="Cambria Math" panose="02040503050406030204" pitchFamily="18" charset="0"/>
                              </a:rPr>
                              <m:t> </m:t>
                            </m:r>
                            <m:r>
                              <a:rPr lang="en-CA" sz="2400">
                                <a:solidFill>
                                  <a:schemeClr val="tx1">
                                    <a:lumMod val="65000"/>
                                    <a:lumOff val="35000"/>
                                  </a:schemeClr>
                                </a:solidFill>
                                <a:latin typeface="Cambria Math" panose="02040503050406030204" pitchFamily="18" charset="0"/>
                                <a:ea typeface="Cambria Math" panose="02040503050406030204" pitchFamily="18" charset="0"/>
                              </a:rPr>
                              <m:t>  </m:t>
                            </m:r>
                            <m:r>
                              <a:rPr lang="en-US" sz="2400" b="0" i="0" smtClean="0">
                                <a:solidFill>
                                  <a:schemeClr val="tx1">
                                    <a:lumMod val="65000"/>
                                    <a:lumOff val="35000"/>
                                  </a:schemeClr>
                                </a:solidFill>
                                <a:latin typeface="Cambria Math"/>
                                <a:ea typeface="Cambria Math" panose="02040503050406030204" pitchFamily="18" charset="0"/>
                              </a:rPr>
                              <m:t> </m:t>
                            </m:r>
                            <m:r>
                              <a:rPr lang="en-CA" sz="2400" b="0" i="0" smtClean="0">
                                <a:solidFill>
                                  <a:schemeClr val="tx1">
                                    <a:lumMod val="65000"/>
                                    <a:lumOff val="35000"/>
                                  </a:schemeClr>
                                </a:solidFill>
                                <a:latin typeface="Cambria Math" panose="02040503050406030204" pitchFamily="18" charset="0"/>
                                <a:ea typeface="Cambria Math" panose="02040503050406030204" pitchFamily="18" charset="0"/>
                              </a:rPr>
                              <m:t>    </m:t>
                            </m:r>
                            <m:r>
                              <m:rPr>
                                <m:sty m:val="p"/>
                              </m:rPr>
                              <a:rPr lang="en-CA" sz="2400">
                                <a:solidFill>
                                  <a:schemeClr val="tx1">
                                    <a:lumMod val="65000"/>
                                    <a:lumOff val="35000"/>
                                  </a:schemeClr>
                                </a:solidFill>
                                <a:latin typeface="Cambria Math" panose="02040503050406030204" pitchFamily="18" charset="0"/>
                                <a:ea typeface="Cambria Math" panose="02040503050406030204" pitchFamily="18" charset="0"/>
                              </a:rPr>
                              <m:t>if</m:t>
                            </m:r>
                            <m:r>
                              <a:rPr lang="en-CA" sz="2400">
                                <a:solidFill>
                                  <a:schemeClr val="tx1">
                                    <a:lumMod val="65000"/>
                                    <a:lumOff val="35000"/>
                                  </a:schemeClr>
                                </a:solidFill>
                                <a:latin typeface="Cambria Math" panose="02040503050406030204" pitchFamily="18" charset="0"/>
                                <a:ea typeface="Cambria Math" panose="02040503050406030204" pitchFamily="18" charset="0"/>
                              </a:rPr>
                              <m:t> </m:t>
                            </m:r>
                            <m:r>
                              <m:rPr>
                                <m:sty m:val="p"/>
                              </m:rPr>
                              <a:rPr lang="en-CA" sz="2400" b="0" i="0" smtClean="0">
                                <a:solidFill>
                                  <a:schemeClr val="tx1">
                                    <a:lumMod val="65000"/>
                                    <a:lumOff val="35000"/>
                                  </a:schemeClr>
                                </a:solidFill>
                                <a:latin typeface="Cambria Math" panose="02040503050406030204" pitchFamily="18" charset="0"/>
                                <a:ea typeface="Cambria Math" panose="02040503050406030204" pitchFamily="18" charset="0"/>
                              </a:rPr>
                              <m:t>rural</m:t>
                            </m:r>
                          </m:e>
                          <m:e>
                            <m:r>
                              <a:rPr lang="en-CA" sz="2400" b="0" i="1" smtClean="0">
                                <a:solidFill>
                                  <a:schemeClr val="tx1">
                                    <a:lumMod val="65000"/>
                                    <a:lumOff val="35000"/>
                                  </a:schemeClr>
                                </a:solidFill>
                                <a:latin typeface="Cambria Math" panose="02040503050406030204" pitchFamily="18" charset="0"/>
                                <a:ea typeface="Cambria Math" panose="02040503050406030204" pitchFamily="18" charset="0"/>
                              </a:rPr>
                              <m:t>   </m:t>
                            </m:r>
                            <m:r>
                              <a:rPr lang="en-CA" sz="2400" i="1">
                                <a:solidFill>
                                  <a:schemeClr val="tx1">
                                    <a:lumMod val="65000"/>
                                    <a:lumOff val="35000"/>
                                  </a:schemeClr>
                                </a:solidFill>
                                <a:latin typeface="Cambria Math" panose="02040503050406030204" pitchFamily="18" charset="0"/>
                                <a:ea typeface="Cambria Math" panose="02040503050406030204" pitchFamily="18" charset="0"/>
                              </a:rPr>
                              <m:t>0</m:t>
                            </m:r>
                            <m:r>
                              <a:rPr lang="en-CA" sz="2400" b="0" i="1" smtClean="0">
                                <a:solidFill>
                                  <a:schemeClr val="tx1">
                                    <a:lumMod val="65000"/>
                                    <a:lumOff val="35000"/>
                                  </a:schemeClr>
                                </a:solidFill>
                                <a:latin typeface="Cambria Math" panose="02040503050406030204" pitchFamily="18" charset="0"/>
                                <a:ea typeface="Cambria Math" panose="02040503050406030204" pitchFamily="18" charset="0"/>
                              </a:rPr>
                              <m:t> </m:t>
                            </m:r>
                            <m:r>
                              <a:rPr lang="en-CA" sz="2400" i="1">
                                <a:solidFill>
                                  <a:schemeClr val="tx1">
                                    <a:lumMod val="65000"/>
                                    <a:lumOff val="35000"/>
                                  </a:schemeClr>
                                </a:solidFill>
                                <a:latin typeface="Cambria Math" panose="02040503050406030204" pitchFamily="18" charset="0"/>
                                <a:ea typeface="Cambria Math" panose="02040503050406030204" pitchFamily="18" charset="0"/>
                              </a:rPr>
                              <m:t> </m:t>
                            </m:r>
                            <m:r>
                              <a:rPr lang="en-CA" sz="2400">
                                <a:solidFill>
                                  <a:schemeClr val="tx1">
                                    <a:lumMod val="65000"/>
                                    <a:lumOff val="35000"/>
                                  </a:schemeClr>
                                </a:solidFill>
                                <a:latin typeface="Cambria Math" panose="02040503050406030204" pitchFamily="18" charset="0"/>
                                <a:ea typeface="Cambria Math" panose="02040503050406030204" pitchFamily="18" charset="0"/>
                              </a:rPr>
                              <m:t>  </m:t>
                            </m:r>
                            <m:r>
                              <a:rPr lang="en-CA" sz="2400" b="0" i="0" smtClean="0">
                                <a:solidFill>
                                  <a:schemeClr val="tx1">
                                    <a:lumMod val="65000"/>
                                    <a:lumOff val="35000"/>
                                  </a:schemeClr>
                                </a:solidFill>
                                <a:latin typeface="Cambria Math" panose="02040503050406030204" pitchFamily="18" charset="0"/>
                                <a:ea typeface="Cambria Math" panose="02040503050406030204" pitchFamily="18" charset="0"/>
                              </a:rPr>
                              <m:t>   </m:t>
                            </m:r>
                            <m:r>
                              <a:rPr lang="en-CA" sz="2400">
                                <a:solidFill>
                                  <a:schemeClr val="tx1">
                                    <a:lumMod val="65000"/>
                                    <a:lumOff val="35000"/>
                                  </a:schemeClr>
                                </a:solidFill>
                                <a:latin typeface="Cambria Math" panose="02040503050406030204" pitchFamily="18" charset="0"/>
                                <a:ea typeface="Cambria Math" panose="02040503050406030204" pitchFamily="18" charset="0"/>
                              </a:rPr>
                              <m:t> </m:t>
                            </m:r>
                            <m:r>
                              <m:rPr>
                                <m:sty m:val="p"/>
                              </m:rPr>
                              <a:rPr lang="en-CA" sz="2400">
                                <a:solidFill>
                                  <a:schemeClr val="tx1">
                                    <a:lumMod val="65000"/>
                                    <a:lumOff val="35000"/>
                                  </a:schemeClr>
                                </a:solidFill>
                                <a:latin typeface="Cambria Math" panose="02040503050406030204" pitchFamily="18" charset="0"/>
                                <a:ea typeface="Cambria Math" panose="02040503050406030204" pitchFamily="18" charset="0"/>
                              </a:rPr>
                              <m:t>if</m:t>
                            </m:r>
                            <m:r>
                              <a:rPr lang="en-CA" sz="2400">
                                <a:solidFill>
                                  <a:schemeClr val="tx1">
                                    <a:lumMod val="65000"/>
                                    <a:lumOff val="35000"/>
                                  </a:schemeClr>
                                </a:solidFill>
                                <a:latin typeface="Cambria Math" panose="02040503050406030204" pitchFamily="18" charset="0"/>
                                <a:ea typeface="Cambria Math" panose="02040503050406030204" pitchFamily="18" charset="0"/>
                              </a:rPr>
                              <m:t> </m:t>
                            </m:r>
                            <m:r>
                              <m:rPr>
                                <m:sty m:val="p"/>
                              </m:rPr>
                              <a:rPr lang="en-CA" sz="2400" b="0" i="0" smtClean="0">
                                <a:solidFill>
                                  <a:schemeClr val="tx1">
                                    <a:lumMod val="65000"/>
                                    <a:lumOff val="35000"/>
                                  </a:schemeClr>
                                </a:solidFill>
                                <a:latin typeface="Cambria Math" panose="02040503050406030204" pitchFamily="18" charset="0"/>
                                <a:ea typeface="Cambria Math" panose="02040503050406030204" pitchFamily="18" charset="0"/>
                              </a:rPr>
                              <m:t>urban</m:t>
                            </m:r>
                            <m:r>
                              <a:rPr lang="en-CA" sz="2400">
                                <a:solidFill>
                                  <a:schemeClr val="tx1">
                                    <a:lumMod val="65000"/>
                                    <a:lumOff val="35000"/>
                                  </a:schemeClr>
                                </a:solidFill>
                                <a:latin typeface="Cambria Math" panose="02040503050406030204" pitchFamily="18" charset="0"/>
                                <a:ea typeface="Cambria Math" panose="02040503050406030204" pitchFamily="18" charset="0"/>
                              </a:rPr>
                              <m:t> </m:t>
                            </m:r>
                          </m:e>
                        </m:eqArr>
                      </m:e>
                    </m:d>
                  </m:oMath>
                </a14:m>
                <a:r>
                  <a:rPr lang="en-CA" sz="2400" dirty="0">
                    <a:solidFill>
                      <a:schemeClr val="tx1">
                        <a:lumMod val="65000"/>
                        <a:lumOff val="35000"/>
                      </a:schemeClr>
                    </a:solidFill>
                    <a:latin typeface="Open Sans" panose="020B0606030504020204" pitchFamily="34" charset="0"/>
                    <a:ea typeface="Cambria Math" panose="02040503050406030204" pitchFamily="18" charset="0"/>
                  </a:rPr>
                  <a:t> </a:t>
                </a:r>
              </a:p>
              <a:p>
                <a:pPr marL="0" indent="0">
                  <a:buNone/>
                </a:pPr>
                <a:r>
                  <a:rPr lang="en-US" sz="2400" dirty="0">
                    <a:cs typeface="Times New Roman" panose="02020603050405020304" pitchFamily="18" charset="0"/>
                  </a:rPr>
                  <a:t>and include both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𝑅</m:t>
                        </m:r>
                      </m:e>
                      <m:sub>
                        <m:r>
                          <a:rPr lang="en-US" sz="2400" b="0" i="1" smtClean="0">
                            <a:latin typeface="Cambria Math" panose="02040503050406030204" pitchFamily="18" charset="0"/>
                            <a:cs typeface="Times New Roman" panose="02020603050405020304" pitchFamily="18" charset="0"/>
                          </a:rPr>
                          <m:t>𝑖</m:t>
                        </m:r>
                      </m:sub>
                    </m:sSub>
                  </m:oMath>
                </a14:m>
                <a:r>
                  <a:rPr lang="en-US" sz="2400" dirty="0">
                    <a:cs typeface="Times New Roman" panose="02020603050405020304" pitchFamily="18" charset="0"/>
                  </a:rPr>
                  <a:t> and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𝑈</m:t>
                        </m:r>
                      </m:e>
                      <m:sub>
                        <m:r>
                          <a:rPr lang="en-US" sz="2400" b="0" i="1" smtClean="0">
                            <a:latin typeface="Cambria Math" panose="02040503050406030204" pitchFamily="18" charset="0"/>
                            <a:cs typeface="Times New Roman" panose="02020603050405020304" pitchFamily="18" charset="0"/>
                          </a:rPr>
                          <m:t>𝑖</m:t>
                        </m:r>
                      </m:sub>
                    </m:sSub>
                  </m:oMath>
                </a14:m>
                <a:r>
                  <a:rPr lang="en-US" sz="2400" dirty="0">
                    <a:cs typeface="Times New Roman" panose="02020603050405020304" pitchFamily="18" charset="0"/>
                  </a:rPr>
                  <a:t> in a regression model. </a:t>
                </a:r>
              </a:p>
              <a:p>
                <a:pPr marL="0" indent="0">
                  <a:buNone/>
                </a:pPr>
                <a:r>
                  <a:rPr lang="en-US" sz="2400" b="1" dirty="0">
                    <a:solidFill>
                      <a:schemeClr val="accent3">
                        <a:lumMod val="75000"/>
                      </a:schemeClr>
                    </a:solidFill>
                    <a:cs typeface="Times New Roman" panose="02020603050405020304" pitchFamily="18" charset="0"/>
                  </a:rPr>
                  <a:t>What would happen?</a:t>
                </a:r>
              </a:p>
              <a:p>
                <a:endParaRPr lang="en-US" sz="2400" dirty="0">
                  <a:cs typeface="Times New Roman" panose="02020603050405020304" pitchFamily="18" charset="0"/>
                </a:endParaRPr>
              </a:p>
              <a:p>
                <a:endParaRPr lang="en-US" sz="2400" dirty="0">
                  <a:cs typeface="Times New Roman" panose="02020603050405020304" pitchFamily="18" charset="0"/>
                </a:endParaRPr>
              </a:p>
              <a:p>
                <a:endParaRPr lang="en-US" sz="2400" dirty="0">
                  <a:cs typeface="Times New Roman" panose="02020603050405020304" pitchFamily="18" charset="0"/>
                </a:endParaRPr>
              </a:p>
              <a:p>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405791" cy="5141388"/>
              </a:xfrm>
              <a:blipFill>
                <a:blip r:embed="rId3"/>
                <a:stretch>
                  <a:fillRect l="-972" t="-1305"/>
                </a:stretch>
              </a:blipFill>
            </p:spPr>
            <p:txBody>
              <a:bodyPr/>
              <a:lstStyle/>
              <a:p>
                <a:r>
                  <a:rPr lang="en-US">
                    <a:noFill/>
                  </a:rPr>
                  <a:t> </a:t>
                </a:r>
              </a:p>
            </p:txBody>
          </p:sp>
        </mc:Fallback>
      </mc:AlternateContent>
      <p:pic>
        <p:nvPicPr>
          <p:cNvPr id="4" name="Picture 2" descr="RStudio - RStudio">
            <a:extLst>
              <a:ext uri="{FF2B5EF4-FFF2-40B4-BE49-F238E27FC236}">
                <a16:creationId xmlns:a16="http://schemas.microsoft.com/office/drawing/2014/main" id="{774A0C79-0C76-426C-B5D8-C00B08B6265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27629" y="5209968"/>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957865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The Dummy Variable Trap</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405791" cy="5141388"/>
              </a:xfrm>
            </p:spPr>
            <p:txBody>
              <a:bodyPr>
                <a:normAutofit/>
              </a:bodyPr>
              <a:lstStyle/>
              <a:p>
                <a:r>
                  <a:rPr lang="en-US" sz="2400" dirty="0">
                    <a:cs typeface="Times New Roman" panose="02020603050405020304" pitchFamily="18" charset="0"/>
                  </a:rPr>
                  <a:t>Suppose we define a new variable </a:t>
                </a:r>
              </a:p>
              <a:p>
                <a:pPr marL="0" indent="0" algn="ctr">
                  <a:lnSpc>
                    <a:spcPct val="120000"/>
                  </a:lnSpc>
                  <a:spcBef>
                    <a:spcPts val="1800"/>
                  </a:spcBef>
                  <a:spcAft>
                    <a:spcPts val="1800"/>
                  </a:spcAft>
                  <a:buNone/>
                </a:pPr>
                <a14:m>
                  <m:oMath xmlns:m="http://schemas.openxmlformats.org/officeDocument/2006/math">
                    <m:sSub>
                      <m:sSubPr>
                        <m:ctrlPr>
                          <a:rPr lang="en-US" sz="2400" b="0" i="1" smtClean="0">
                            <a:solidFill>
                              <a:schemeClr val="tx1">
                                <a:lumMod val="65000"/>
                                <a:lumOff val="35000"/>
                              </a:schemeClr>
                            </a:solidFill>
                            <a:latin typeface="Cambria Math" panose="02040503050406030204" pitchFamily="18" charset="0"/>
                            <a:ea typeface="Cambria Math" panose="02040503050406030204" pitchFamily="18" charset="0"/>
                          </a:rPr>
                        </m:ctrlPr>
                      </m:sSubPr>
                      <m:e>
                        <m:r>
                          <a:rPr lang="en-US" sz="2400" b="0" i="1" smtClean="0">
                            <a:solidFill>
                              <a:schemeClr val="tx1">
                                <a:lumMod val="65000"/>
                                <a:lumOff val="35000"/>
                              </a:schemeClr>
                            </a:solidFill>
                            <a:latin typeface="Cambria Math" panose="02040503050406030204" pitchFamily="18" charset="0"/>
                            <a:ea typeface="Cambria Math" panose="02040503050406030204" pitchFamily="18" charset="0"/>
                          </a:rPr>
                          <m:t>𝑅</m:t>
                        </m:r>
                      </m:e>
                      <m:sub>
                        <m:r>
                          <a:rPr lang="en-US" sz="2400" b="0" i="1" smtClean="0">
                            <a:solidFill>
                              <a:schemeClr val="tx1">
                                <a:lumMod val="65000"/>
                                <a:lumOff val="35000"/>
                              </a:schemeClr>
                            </a:solidFill>
                            <a:latin typeface="Cambria Math" panose="02040503050406030204" pitchFamily="18" charset="0"/>
                            <a:ea typeface="Cambria Math" panose="02040503050406030204" pitchFamily="18" charset="0"/>
                          </a:rPr>
                          <m:t>𝑖</m:t>
                        </m:r>
                      </m:sub>
                    </m:sSub>
                    <m:r>
                      <a:rPr lang="en-CA" sz="2400" i="1">
                        <a:solidFill>
                          <a:schemeClr val="tx1">
                            <a:lumMod val="65000"/>
                            <a:lumOff val="35000"/>
                          </a:schemeClr>
                        </a:solidFill>
                        <a:latin typeface="Cambria Math" panose="02040503050406030204" pitchFamily="18" charset="0"/>
                        <a:ea typeface="Cambria Math" panose="02040503050406030204" pitchFamily="18" charset="0"/>
                      </a:rPr>
                      <m:t>=</m:t>
                    </m:r>
                    <m:d>
                      <m:dPr>
                        <m:begChr m:val="{"/>
                        <m:endChr m:val=""/>
                        <m:ctrlPr>
                          <a:rPr lang="en-CA" sz="2400" i="1">
                            <a:solidFill>
                              <a:schemeClr val="tx1">
                                <a:lumMod val="65000"/>
                                <a:lumOff val="35000"/>
                              </a:schemeClr>
                            </a:solidFill>
                            <a:latin typeface="Cambria Math" panose="02040503050406030204" pitchFamily="18" charset="0"/>
                            <a:ea typeface="Cambria Math" panose="02040503050406030204" pitchFamily="18" charset="0"/>
                          </a:rPr>
                        </m:ctrlPr>
                      </m:dPr>
                      <m:e>
                        <m:eqArr>
                          <m:eqArrPr>
                            <m:ctrlPr>
                              <a:rPr lang="en-CA" sz="2400" i="1" smtClean="0">
                                <a:solidFill>
                                  <a:schemeClr val="tx1">
                                    <a:lumMod val="65000"/>
                                    <a:lumOff val="35000"/>
                                  </a:schemeClr>
                                </a:solidFill>
                                <a:latin typeface="Cambria Math" panose="02040503050406030204" pitchFamily="18" charset="0"/>
                                <a:ea typeface="Cambria Math" panose="02040503050406030204" pitchFamily="18" charset="0"/>
                              </a:rPr>
                            </m:ctrlPr>
                          </m:eqArrPr>
                          <m:e>
                            <m:r>
                              <a:rPr lang="en-CA" sz="2400" i="1" smtClean="0">
                                <a:solidFill>
                                  <a:schemeClr val="tx1">
                                    <a:lumMod val="65000"/>
                                    <a:lumOff val="35000"/>
                                  </a:schemeClr>
                                </a:solidFill>
                                <a:latin typeface="Cambria Math" panose="02040503050406030204" pitchFamily="18" charset="0"/>
                                <a:ea typeface="Cambria Math" panose="02040503050406030204" pitchFamily="18" charset="0"/>
                              </a:rPr>
                              <m:t>1</m:t>
                            </m:r>
                            <m:r>
                              <a:rPr lang="en-CA" sz="2400" i="1">
                                <a:solidFill>
                                  <a:schemeClr val="tx1">
                                    <a:lumMod val="65000"/>
                                    <a:lumOff val="35000"/>
                                  </a:schemeClr>
                                </a:solidFill>
                                <a:latin typeface="Cambria Math" panose="02040503050406030204" pitchFamily="18" charset="0"/>
                                <a:ea typeface="Cambria Math" panose="02040503050406030204" pitchFamily="18" charset="0"/>
                              </a:rPr>
                              <m:t> </m:t>
                            </m:r>
                            <m:r>
                              <a:rPr lang="en-CA" sz="2400">
                                <a:solidFill>
                                  <a:schemeClr val="tx1">
                                    <a:lumMod val="65000"/>
                                    <a:lumOff val="35000"/>
                                  </a:schemeClr>
                                </a:solidFill>
                                <a:latin typeface="Cambria Math" panose="02040503050406030204" pitchFamily="18" charset="0"/>
                                <a:ea typeface="Cambria Math" panose="02040503050406030204" pitchFamily="18" charset="0"/>
                              </a:rPr>
                              <m:t>  </m:t>
                            </m:r>
                            <m:r>
                              <a:rPr lang="en-US" sz="2400" b="0" i="0" smtClean="0">
                                <a:solidFill>
                                  <a:schemeClr val="tx1">
                                    <a:lumMod val="65000"/>
                                    <a:lumOff val="35000"/>
                                  </a:schemeClr>
                                </a:solidFill>
                                <a:latin typeface="Cambria Math"/>
                                <a:ea typeface="Cambria Math" panose="02040503050406030204" pitchFamily="18" charset="0"/>
                              </a:rPr>
                              <m:t> </m:t>
                            </m:r>
                            <m:r>
                              <a:rPr lang="en-CA" sz="2400" b="0" i="0" smtClean="0">
                                <a:solidFill>
                                  <a:schemeClr val="tx1">
                                    <a:lumMod val="65000"/>
                                    <a:lumOff val="35000"/>
                                  </a:schemeClr>
                                </a:solidFill>
                                <a:latin typeface="Cambria Math" panose="02040503050406030204" pitchFamily="18" charset="0"/>
                                <a:ea typeface="Cambria Math" panose="02040503050406030204" pitchFamily="18" charset="0"/>
                              </a:rPr>
                              <m:t>    </m:t>
                            </m:r>
                            <m:r>
                              <m:rPr>
                                <m:sty m:val="p"/>
                              </m:rPr>
                              <a:rPr lang="en-CA" sz="2400">
                                <a:solidFill>
                                  <a:schemeClr val="tx1">
                                    <a:lumMod val="65000"/>
                                    <a:lumOff val="35000"/>
                                  </a:schemeClr>
                                </a:solidFill>
                                <a:latin typeface="Cambria Math" panose="02040503050406030204" pitchFamily="18" charset="0"/>
                                <a:ea typeface="Cambria Math" panose="02040503050406030204" pitchFamily="18" charset="0"/>
                              </a:rPr>
                              <m:t>if</m:t>
                            </m:r>
                            <m:r>
                              <a:rPr lang="en-CA" sz="2400">
                                <a:solidFill>
                                  <a:schemeClr val="tx1">
                                    <a:lumMod val="65000"/>
                                    <a:lumOff val="35000"/>
                                  </a:schemeClr>
                                </a:solidFill>
                                <a:latin typeface="Cambria Math" panose="02040503050406030204" pitchFamily="18" charset="0"/>
                                <a:ea typeface="Cambria Math" panose="02040503050406030204" pitchFamily="18" charset="0"/>
                              </a:rPr>
                              <m:t> </m:t>
                            </m:r>
                            <m:r>
                              <m:rPr>
                                <m:sty m:val="p"/>
                              </m:rPr>
                              <a:rPr lang="en-CA" sz="2400" b="0" i="0" smtClean="0">
                                <a:solidFill>
                                  <a:schemeClr val="tx1">
                                    <a:lumMod val="65000"/>
                                    <a:lumOff val="35000"/>
                                  </a:schemeClr>
                                </a:solidFill>
                                <a:latin typeface="Cambria Math" panose="02040503050406030204" pitchFamily="18" charset="0"/>
                                <a:ea typeface="Cambria Math" panose="02040503050406030204" pitchFamily="18" charset="0"/>
                              </a:rPr>
                              <m:t>rural</m:t>
                            </m:r>
                          </m:e>
                          <m:e>
                            <m:r>
                              <a:rPr lang="en-CA" sz="2400" b="0" i="1" smtClean="0">
                                <a:solidFill>
                                  <a:schemeClr val="tx1">
                                    <a:lumMod val="65000"/>
                                    <a:lumOff val="35000"/>
                                  </a:schemeClr>
                                </a:solidFill>
                                <a:latin typeface="Cambria Math" panose="02040503050406030204" pitchFamily="18" charset="0"/>
                                <a:ea typeface="Cambria Math" panose="02040503050406030204" pitchFamily="18" charset="0"/>
                              </a:rPr>
                              <m:t>   </m:t>
                            </m:r>
                            <m:r>
                              <a:rPr lang="en-CA" sz="2400" i="1">
                                <a:solidFill>
                                  <a:schemeClr val="tx1">
                                    <a:lumMod val="65000"/>
                                    <a:lumOff val="35000"/>
                                  </a:schemeClr>
                                </a:solidFill>
                                <a:latin typeface="Cambria Math" panose="02040503050406030204" pitchFamily="18" charset="0"/>
                                <a:ea typeface="Cambria Math" panose="02040503050406030204" pitchFamily="18" charset="0"/>
                              </a:rPr>
                              <m:t>0</m:t>
                            </m:r>
                            <m:r>
                              <a:rPr lang="en-CA" sz="2400" b="0" i="1" smtClean="0">
                                <a:solidFill>
                                  <a:schemeClr val="tx1">
                                    <a:lumMod val="65000"/>
                                    <a:lumOff val="35000"/>
                                  </a:schemeClr>
                                </a:solidFill>
                                <a:latin typeface="Cambria Math" panose="02040503050406030204" pitchFamily="18" charset="0"/>
                                <a:ea typeface="Cambria Math" panose="02040503050406030204" pitchFamily="18" charset="0"/>
                              </a:rPr>
                              <m:t> </m:t>
                            </m:r>
                            <m:r>
                              <a:rPr lang="en-CA" sz="2400" i="1">
                                <a:solidFill>
                                  <a:schemeClr val="tx1">
                                    <a:lumMod val="65000"/>
                                    <a:lumOff val="35000"/>
                                  </a:schemeClr>
                                </a:solidFill>
                                <a:latin typeface="Cambria Math" panose="02040503050406030204" pitchFamily="18" charset="0"/>
                                <a:ea typeface="Cambria Math" panose="02040503050406030204" pitchFamily="18" charset="0"/>
                              </a:rPr>
                              <m:t> </m:t>
                            </m:r>
                            <m:r>
                              <a:rPr lang="en-CA" sz="2400">
                                <a:solidFill>
                                  <a:schemeClr val="tx1">
                                    <a:lumMod val="65000"/>
                                    <a:lumOff val="35000"/>
                                  </a:schemeClr>
                                </a:solidFill>
                                <a:latin typeface="Cambria Math" panose="02040503050406030204" pitchFamily="18" charset="0"/>
                                <a:ea typeface="Cambria Math" panose="02040503050406030204" pitchFamily="18" charset="0"/>
                              </a:rPr>
                              <m:t>  </m:t>
                            </m:r>
                            <m:r>
                              <a:rPr lang="en-CA" sz="2400" b="0" i="0" smtClean="0">
                                <a:solidFill>
                                  <a:schemeClr val="tx1">
                                    <a:lumMod val="65000"/>
                                    <a:lumOff val="35000"/>
                                  </a:schemeClr>
                                </a:solidFill>
                                <a:latin typeface="Cambria Math" panose="02040503050406030204" pitchFamily="18" charset="0"/>
                                <a:ea typeface="Cambria Math" panose="02040503050406030204" pitchFamily="18" charset="0"/>
                              </a:rPr>
                              <m:t>   </m:t>
                            </m:r>
                            <m:r>
                              <a:rPr lang="en-CA" sz="2400">
                                <a:solidFill>
                                  <a:schemeClr val="tx1">
                                    <a:lumMod val="65000"/>
                                    <a:lumOff val="35000"/>
                                  </a:schemeClr>
                                </a:solidFill>
                                <a:latin typeface="Cambria Math" panose="02040503050406030204" pitchFamily="18" charset="0"/>
                                <a:ea typeface="Cambria Math" panose="02040503050406030204" pitchFamily="18" charset="0"/>
                              </a:rPr>
                              <m:t> </m:t>
                            </m:r>
                            <m:r>
                              <m:rPr>
                                <m:sty m:val="p"/>
                              </m:rPr>
                              <a:rPr lang="en-CA" sz="2400">
                                <a:solidFill>
                                  <a:schemeClr val="tx1">
                                    <a:lumMod val="65000"/>
                                    <a:lumOff val="35000"/>
                                  </a:schemeClr>
                                </a:solidFill>
                                <a:latin typeface="Cambria Math" panose="02040503050406030204" pitchFamily="18" charset="0"/>
                                <a:ea typeface="Cambria Math" panose="02040503050406030204" pitchFamily="18" charset="0"/>
                              </a:rPr>
                              <m:t>if</m:t>
                            </m:r>
                            <m:r>
                              <a:rPr lang="en-CA" sz="2400">
                                <a:solidFill>
                                  <a:schemeClr val="tx1">
                                    <a:lumMod val="65000"/>
                                    <a:lumOff val="35000"/>
                                  </a:schemeClr>
                                </a:solidFill>
                                <a:latin typeface="Cambria Math" panose="02040503050406030204" pitchFamily="18" charset="0"/>
                                <a:ea typeface="Cambria Math" panose="02040503050406030204" pitchFamily="18" charset="0"/>
                              </a:rPr>
                              <m:t> </m:t>
                            </m:r>
                            <m:r>
                              <m:rPr>
                                <m:sty m:val="p"/>
                              </m:rPr>
                              <a:rPr lang="en-CA" sz="2400" b="0" i="0" smtClean="0">
                                <a:solidFill>
                                  <a:schemeClr val="tx1">
                                    <a:lumMod val="65000"/>
                                    <a:lumOff val="35000"/>
                                  </a:schemeClr>
                                </a:solidFill>
                                <a:latin typeface="Cambria Math" panose="02040503050406030204" pitchFamily="18" charset="0"/>
                                <a:ea typeface="Cambria Math" panose="02040503050406030204" pitchFamily="18" charset="0"/>
                              </a:rPr>
                              <m:t>urban</m:t>
                            </m:r>
                            <m:r>
                              <a:rPr lang="en-CA" sz="2400">
                                <a:solidFill>
                                  <a:schemeClr val="tx1">
                                    <a:lumMod val="65000"/>
                                    <a:lumOff val="35000"/>
                                  </a:schemeClr>
                                </a:solidFill>
                                <a:latin typeface="Cambria Math" panose="02040503050406030204" pitchFamily="18" charset="0"/>
                                <a:ea typeface="Cambria Math" panose="02040503050406030204" pitchFamily="18" charset="0"/>
                              </a:rPr>
                              <m:t> </m:t>
                            </m:r>
                          </m:e>
                        </m:eqArr>
                      </m:e>
                    </m:d>
                  </m:oMath>
                </a14:m>
                <a:r>
                  <a:rPr lang="en-CA" sz="2400" dirty="0">
                    <a:solidFill>
                      <a:schemeClr val="tx1">
                        <a:lumMod val="65000"/>
                        <a:lumOff val="35000"/>
                      </a:schemeClr>
                    </a:solidFill>
                    <a:latin typeface="Open Sans" panose="020B0606030504020204" pitchFamily="34" charset="0"/>
                    <a:ea typeface="Cambria Math" panose="02040503050406030204" pitchFamily="18" charset="0"/>
                  </a:rPr>
                  <a:t> </a:t>
                </a:r>
              </a:p>
              <a:p>
                <a:pPr marL="0" indent="0">
                  <a:buNone/>
                </a:pPr>
                <a:r>
                  <a:rPr lang="en-US" sz="2400" dirty="0">
                    <a:cs typeface="Times New Roman" panose="02020603050405020304" pitchFamily="18" charset="0"/>
                  </a:rPr>
                  <a:t>and include both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𝑅</m:t>
                        </m:r>
                      </m:e>
                      <m:sub>
                        <m:r>
                          <a:rPr lang="en-US" sz="2400" b="0" i="1" smtClean="0">
                            <a:latin typeface="Cambria Math" panose="02040503050406030204" pitchFamily="18" charset="0"/>
                            <a:cs typeface="Times New Roman" panose="02020603050405020304" pitchFamily="18" charset="0"/>
                          </a:rPr>
                          <m:t>𝑖</m:t>
                        </m:r>
                      </m:sub>
                    </m:sSub>
                  </m:oMath>
                </a14:m>
                <a:r>
                  <a:rPr lang="en-US" sz="2400" dirty="0">
                    <a:cs typeface="Times New Roman" panose="02020603050405020304" pitchFamily="18" charset="0"/>
                  </a:rPr>
                  <a:t> and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𝑈</m:t>
                        </m:r>
                      </m:e>
                      <m:sub>
                        <m:r>
                          <a:rPr lang="en-US" sz="2400" b="0" i="1" smtClean="0">
                            <a:latin typeface="Cambria Math" panose="02040503050406030204" pitchFamily="18" charset="0"/>
                            <a:cs typeface="Times New Roman" panose="02020603050405020304" pitchFamily="18" charset="0"/>
                          </a:rPr>
                          <m:t>𝑖</m:t>
                        </m:r>
                      </m:sub>
                    </m:sSub>
                  </m:oMath>
                </a14:m>
                <a:r>
                  <a:rPr lang="en-US" sz="2400" dirty="0">
                    <a:cs typeface="Times New Roman" panose="02020603050405020304" pitchFamily="18" charset="0"/>
                  </a:rPr>
                  <a:t> in a regression model. </a:t>
                </a:r>
              </a:p>
              <a:p>
                <a:pPr marL="0" indent="0">
                  <a:buNone/>
                </a:pPr>
                <a:r>
                  <a:rPr lang="en-US" sz="2400" b="1" dirty="0">
                    <a:solidFill>
                      <a:schemeClr val="accent3">
                        <a:lumMod val="75000"/>
                      </a:schemeClr>
                    </a:solidFill>
                    <a:cs typeface="Times New Roman" panose="02020603050405020304" pitchFamily="18" charset="0"/>
                  </a:rPr>
                  <a:t>What would happen?</a:t>
                </a:r>
              </a:p>
              <a:p>
                <a:pPr lvl="1"/>
                <a:r>
                  <a:rPr lang="en-US" sz="2200" dirty="0">
                    <a:cs typeface="Times New Roman" panose="02020603050405020304" pitchFamily="18" charset="0"/>
                  </a:rPr>
                  <a:t>Now, two explanatory variables are </a:t>
                </a:r>
                <a:r>
                  <a:rPr lang="en-US" sz="2200" b="1" dirty="0">
                    <a:cs typeface="Times New Roman" panose="02020603050405020304" pitchFamily="18" charset="0"/>
                  </a:rPr>
                  <a:t>perfectly colinear</a:t>
                </a:r>
                <a:r>
                  <a:rPr lang="en-US" sz="2200" dirty="0">
                    <a:cs typeface="Times New Roman" panose="02020603050405020304" pitchFamily="18" charset="0"/>
                  </a:rPr>
                  <a:t>, since</a:t>
                </a:r>
              </a:p>
              <a:p>
                <a:pPr marL="274320" lvl="1" indent="0">
                  <a:buNone/>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𝑅</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=1−</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𝑈</m:t>
                          </m:r>
                        </m:e>
                        <m:sub>
                          <m:r>
                            <a:rPr lang="en-US" sz="2400" b="0" i="1" smtClean="0">
                              <a:latin typeface="Cambria Math" panose="02040503050406030204" pitchFamily="18" charset="0"/>
                              <a:cs typeface="Times New Roman" panose="02020603050405020304" pitchFamily="18" charset="0"/>
                            </a:rPr>
                            <m:t>𝑖</m:t>
                          </m:r>
                        </m:sub>
                      </m:sSub>
                    </m:oMath>
                  </m:oMathPara>
                </a14:m>
                <a:endParaRPr lang="en-US" sz="2400" dirty="0">
                  <a:cs typeface="Times New Roman" panose="02020603050405020304" pitchFamily="18" charset="0"/>
                </a:endParaRPr>
              </a:p>
              <a:p>
                <a:pPr marL="0" indent="0">
                  <a:lnSpc>
                    <a:spcPct val="120000"/>
                  </a:lnSpc>
                  <a:spcBef>
                    <a:spcPts val="1800"/>
                  </a:spcBef>
                  <a:spcAft>
                    <a:spcPts val="1800"/>
                  </a:spcAft>
                  <a:buNone/>
                </a:pPr>
                <a:r>
                  <a:rPr lang="en-US" sz="2400" b="1" dirty="0">
                    <a:solidFill>
                      <a:schemeClr val="accent2">
                        <a:lumMod val="75000"/>
                      </a:schemeClr>
                    </a:solidFill>
                    <a:cs typeface="Times New Roman" panose="02020603050405020304" pitchFamily="18" charset="0"/>
                  </a:rPr>
                  <a:t>This model cannot be estimated</a:t>
                </a:r>
              </a:p>
              <a:p>
                <a:endParaRPr lang="en-US" sz="2400" dirty="0">
                  <a:cs typeface="Times New Roman" panose="02020603050405020304" pitchFamily="18" charset="0"/>
                </a:endParaRPr>
              </a:p>
              <a:p>
                <a:endParaRPr lang="en-US" sz="2400" dirty="0">
                  <a:cs typeface="Times New Roman" panose="02020603050405020304" pitchFamily="18" charset="0"/>
                </a:endParaRPr>
              </a:p>
              <a:p>
                <a:endParaRPr lang="en-US" sz="2400" dirty="0">
                  <a:cs typeface="Times New Roman" panose="02020603050405020304" pitchFamily="18" charset="0"/>
                </a:endParaRPr>
              </a:p>
              <a:p>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405791" cy="5141388"/>
              </a:xfrm>
              <a:blipFill>
                <a:blip r:embed="rId3"/>
                <a:stretch>
                  <a:fillRect l="-972" t="-1305"/>
                </a:stretch>
              </a:blipFill>
            </p:spPr>
            <p:txBody>
              <a:bodyPr/>
              <a:lstStyle/>
              <a:p>
                <a:r>
                  <a:rPr lang="en-US">
                    <a:noFill/>
                  </a:rPr>
                  <a:t> </a:t>
                </a:r>
              </a:p>
            </p:txBody>
          </p:sp>
        </mc:Fallback>
      </mc:AlternateContent>
      <p:pic>
        <p:nvPicPr>
          <p:cNvPr id="4" name="Picture 2" descr="RStudio - RStudio">
            <a:extLst>
              <a:ext uri="{FF2B5EF4-FFF2-40B4-BE49-F238E27FC236}">
                <a16:creationId xmlns:a16="http://schemas.microsoft.com/office/drawing/2014/main" id="{774A0C79-0C76-426C-B5D8-C00B08B6265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27629" y="5209968"/>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88259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Avoiding the Dummy Variable Trap</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405791" cy="5141388"/>
              </a:xfrm>
            </p:spPr>
            <p:txBody>
              <a:bodyPr>
                <a:normAutofit/>
              </a:bodyPr>
              <a:lstStyle/>
              <a:p>
                <a:r>
                  <a:rPr lang="en-US" sz="2400" dirty="0">
                    <a:cs typeface="Times New Roman" panose="02020603050405020304" pitchFamily="18" charset="0"/>
                  </a:rPr>
                  <a:t>Suppose we have </a:t>
                </a:r>
                <a:r>
                  <a:rPr lang="en-US" sz="2400" b="1" dirty="0">
                    <a:cs typeface="Times New Roman" panose="02020603050405020304" pitchFamily="18" charset="0"/>
                  </a:rPr>
                  <a:t>four regions </a:t>
                </a:r>
                <a:r>
                  <a:rPr lang="en-US" sz="2400" dirty="0">
                    <a:cs typeface="Times New Roman" panose="02020603050405020304" pitchFamily="18" charset="0"/>
                  </a:rPr>
                  <a:t>that we care about </a:t>
                </a:r>
              </a:p>
              <a:p>
                <a:pPr lvl="1"/>
                <a:r>
                  <a:rPr lang="en-US" sz="2200" dirty="0">
                    <a:cs typeface="Times New Roman" panose="02020603050405020304" pitchFamily="18" charset="0"/>
                  </a:rPr>
                  <a:t>(South, Midwest, East, West)</a:t>
                </a:r>
              </a:p>
              <a:p>
                <a:pPr marL="0" indent="0">
                  <a:buNone/>
                </a:pPr>
                <a:r>
                  <a:rPr lang="en-US" sz="2400" b="1" dirty="0">
                    <a:solidFill>
                      <a:schemeClr val="accent2">
                        <a:lumMod val="75000"/>
                      </a:schemeClr>
                    </a:solidFill>
                    <a:cs typeface="Times New Roman" panose="02020603050405020304" pitchFamily="18" charset="0"/>
                  </a:rPr>
                  <a:t>We can include three (</a:t>
                </a:r>
                <a14:m>
                  <m:oMath xmlns:m="http://schemas.openxmlformats.org/officeDocument/2006/math">
                    <m:r>
                      <a:rPr lang="en-US" sz="2400" b="1" i="1" smtClean="0">
                        <a:solidFill>
                          <a:schemeClr val="accent2">
                            <a:lumMod val="75000"/>
                          </a:schemeClr>
                        </a:solidFill>
                        <a:latin typeface="Cambria Math" panose="02040503050406030204" pitchFamily="18" charset="0"/>
                        <a:cs typeface="Times New Roman" panose="02020603050405020304" pitchFamily="18" charset="0"/>
                      </a:rPr>
                      <m:t>𝑵</m:t>
                    </m:r>
                    <m:r>
                      <a:rPr lang="en-US" sz="2400" b="1" i="1" smtClean="0">
                        <a:solidFill>
                          <a:schemeClr val="accent2">
                            <a:lumMod val="75000"/>
                          </a:schemeClr>
                        </a:solidFill>
                        <a:latin typeface="Cambria Math" panose="02040503050406030204" pitchFamily="18" charset="0"/>
                        <a:cs typeface="Times New Roman" panose="02020603050405020304" pitchFamily="18" charset="0"/>
                      </a:rPr>
                      <m:t>−</m:t>
                    </m:r>
                    <m:r>
                      <a:rPr lang="en-US" sz="2400" b="1" i="1" smtClean="0">
                        <a:solidFill>
                          <a:schemeClr val="accent2">
                            <a:lumMod val="75000"/>
                          </a:schemeClr>
                        </a:solidFill>
                        <a:latin typeface="Cambria Math" panose="02040503050406030204" pitchFamily="18" charset="0"/>
                        <a:cs typeface="Times New Roman" panose="02020603050405020304" pitchFamily="18" charset="0"/>
                      </a:rPr>
                      <m:t>𝟏</m:t>
                    </m:r>
                    <m:r>
                      <a:rPr lang="en-US" sz="2400" b="1" i="1" smtClean="0">
                        <a:solidFill>
                          <a:schemeClr val="accent2">
                            <a:lumMod val="75000"/>
                          </a:schemeClr>
                        </a:solidFill>
                        <a:latin typeface="Cambria Math" panose="02040503050406030204" pitchFamily="18" charset="0"/>
                        <a:cs typeface="Times New Roman" panose="02020603050405020304" pitchFamily="18" charset="0"/>
                      </a:rPr>
                      <m:t>)</m:t>
                    </m:r>
                  </m:oMath>
                </a14:m>
                <a:r>
                  <a:rPr lang="en-US" sz="2400" b="1" dirty="0">
                    <a:solidFill>
                      <a:schemeClr val="accent2">
                        <a:lumMod val="75000"/>
                      </a:schemeClr>
                    </a:solidFill>
                    <a:cs typeface="Times New Roman" panose="02020603050405020304" pitchFamily="18" charset="0"/>
                  </a:rPr>
                  <a:t> dummy variables in regression: </a:t>
                </a:r>
              </a:p>
              <a:p>
                <a:pPr>
                  <a:spcBef>
                    <a:spcPts val="0"/>
                  </a:spcBef>
                </a:pPr>
                <a:r>
                  <a:rPr lang="en-US" sz="2400" dirty="0">
                    <a:solidFill>
                      <a:schemeClr val="accent2">
                        <a:lumMod val="75000"/>
                      </a:schemeClr>
                    </a:solidFill>
                    <a:cs typeface="Times New Roman" panose="02020603050405020304" pitchFamily="18" charset="0"/>
                  </a:rPr>
                  <a:t>Need to pick a baseline category </a:t>
                </a:r>
              </a:p>
              <a:p>
                <a:pPr>
                  <a:spcBef>
                    <a:spcPts val="0"/>
                  </a:spcBef>
                </a:pPr>
                <a:r>
                  <a:rPr lang="en-US" sz="2400" dirty="0">
                    <a:solidFill>
                      <a:schemeClr val="accent2">
                        <a:lumMod val="75000"/>
                      </a:schemeClr>
                    </a:solidFill>
                    <a:cs typeface="Times New Roman" panose="02020603050405020304" pitchFamily="18" charset="0"/>
                  </a:rPr>
                  <a:t>Interpreted as the “comparison group” </a:t>
                </a:r>
                <a:endParaRPr lang="en-US" sz="2400" i="0" dirty="0">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endParaRPr>
              </a:p>
              <a:p>
                <a:pPr marL="0" indent="0">
                  <a:buNone/>
                </a:pPr>
                <a:endParaRPr lang="en-CA" sz="2400" b="0" i="0" dirty="0">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endParaRPr>
              </a:p>
              <a:p>
                <a:pPr marL="0" indent="0">
                  <a:buNone/>
                </a:pPr>
                <a14:m>
                  <m:oMathPara xmlns:m="http://schemas.openxmlformats.org/officeDocument/2006/math">
                    <m:oMathParaPr>
                      <m:jc m:val="centerGroup"/>
                    </m:oMathParaPr>
                    <m:oMath xmlns:m="http://schemas.openxmlformats.org/officeDocument/2006/math">
                      <m:r>
                        <m:rPr>
                          <m:sty m:val="p"/>
                        </m:rPr>
                        <a:rPr lang="en-CA" sz="2400" b="0" i="0" smtClean="0">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t>WAGE</m:t>
                      </m:r>
                      <m:r>
                        <a:rPr lang="en-US" sz="2400" b="0" i="0" smtClean="0">
                          <a:solidFill>
                            <a:schemeClr val="accent5">
                              <a:lumMod val="75000"/>
                            </a:schemeClr>
                          </a:solidFill>
                          <a:latin typeface="Cambria Math"/>
                          <a:ea typeface="Open Sans" panose="020B0606030504020204" pitchFamily="34" charset="0"/>
                          <a:cs typeface="Open Sans" panose="020B0606030504020204" pitchFamily="34" charset="0"/>
                        </a:rPr>
                        <m:t>=</m:t>
                      </m:r>
                      <m:sSub>
                        <m:sSubPr>
                          <m:ctrlPr>
                            <a:rPr lang="en-CA" sz="2400" b="0" i="1" smtClean="0">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ctrlPr>
                        </m:sSubPr>
                        <m:e>
                          <m:r>
                            <a:rPr lang="en-CA" sz="2400" b="0" i="1" smtClean="0">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t>𝛽</m:t>
                          </m:r>
                        </m:e>
                        <m:sub>
                          <m:r>
                            <a:rPr lang="en-CA" sz="2400" b="0" i="1" smtClean="0">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t>1</m:t>
                          </m:r>
                        </m:sub>
                      </m:sSub>
                      <m:r>
                        <a:rPr lang="en-CA" sz="2400" b="0" i="1" smtClean="0">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400" b="0" i="1" smtClean="0">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ctrlPr>
                        </m:sSubPr>
                        <m:e>
                          <m:r>
                            <a:rPr lang="en-CA" sz="2400" b="0" i="1" smtClean="0">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t>𝛿</m:t>
                          </m:r>
                        </m:e>
                        <m:sub>
                          <m:r>
                            <a:rPr lang="en-US" sz="2400" b="0" i="1" smtClean="0">
                              <a:solidFill>
                                <a:schemeClr val="accent5">
                                  <a:lumMod val="75000"/>
                                </a:schemeClr>
                              </a:solidFill>
                              <a:latin typeface="Cambria Math"/>
                              <a:ea typeface="Open Sans" panose="020B0606030504020204" pitchFamily="34" charset="0"/>
                              <a:cs typeface="Open Sans" panose="020B0606030504020204" pitchFamily="34" charset="0"/>
                            </a:rPr>
                            <m:t>1</m:t>
                          </m:r>
                        </m:sub>
                      </m:sSub>
                      <m:r>
                        <m:rPr>
                          <m:sty m:val="p"/>
                        </m:rPr>
                        <a:rPr lang="en-US" sz="2400" b="0" i="0" smtClean="0">
                          <a:solidFill>
                            <a:schemeClr val="accent5">
                              <a:lumMod val="75000"/>
                            </a:schemeClr>
                          </a:solidFill>
                          <a:latin typeface="Cambria Math"/>
                          <a:ea typeface="Open Sans" panose="020B0606030504020204" pitchFamily="34" charset="0"/>
                          <a:cs typeface="Open Sans" panose="020B0606030504020204" pitchFamily="34" charset="0"/>
                        </a:rPr>
                        <m:t>SOUTH</m:t>
                      </m:r>
                      <m:r>
                        <a:rPr lang="en-CA" sz="2400" i="1">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400" i="1">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ctrlPr>
                        </m:sSubPr>
                        <m:e>
                          <m:r>
                            <a:rPr lang="en-CA" sz="2400" i="1">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t>𝛿</m:t>
                          </m:r>
                        </m:e>
                        <m:sub>
                          <m:r>
                            <a:rPr lang="en-US" sz="2400" b="0" i="1" smtClean="0">
                              <a:solidFill>
                                <a:schemeClr val="accent5">
                                  <a:lumMod val="75000"/>
                                </a:schemeClr>
                              </a:solidFill>
                              <a:latin typeface="Cambria Math"/>
                              <a:ea typeface="Open Sans" panose="020B0606030504020204" pitchFamily="34" charset="0"/>
                              <a:cs typeface="Open Sans" panose="020B0606030504020204" pitchFamily="34" charset="0"/>
                            </a:rPr>
                            <m:t>2</m:t>
                          </m:r>
                        </m:sub>
                      </m:sSub>
                      <m:r>
                        <m:rPr>
                          <m:sty m:val="p"/>
                        </m:rPr>
                        <a:rPr lang="en-CA" sz="2400" b="0" i="0" smtClean="0">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t>MIDWEST</m:t>
                      </m:r>
                      <m:r>
                        <a:rPr lang="en-CA" sz="2400" i="1">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400" i="1">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ctrlPr>
                        </m:sSubPr>
                        <m:e>
                          <m:r>
                            <a:rPr lang="en-CA" sz="2400" i="1">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t>𝛿</m:t>
                          </m:r>
                        </m:e>
                        <m:sub>
                          <m:r>
                            <a:rPr lang="en-CA" sz="2400" b="0" i="1" smtClean="0">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t>3</m:t>
                          </m:r>
                        </m:sub>
                      </m:sSub>
                      <m:r>
                        <m:rPr>
                          <m:sty m:val="p"/>
                        </m:rPr>
                        <a:rPr lang="en-CA" sz="2400" b="0" i="0" smtClean="0">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t>WEST</m:t>
                      </m:r>
                      <m:r>
                        <a:rPr lang="en-CA" sz="2400" b="0" i="0" smtClean="0">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400" i="1">
                              <a:solidFill>
                                <a:schemeClr val="accent5">
                                  <a:lumMod val="75000"/>
                                </a:schemeClr>
                              </a:solidFill>
                              <a:latin typeface="Cambria Math" panose="02040503050406030204" pitchFamily="18" charset="0"/>
                            </a:rPr>
                          </m:ctrlPr>
                        </m:sSubPr>
                        <m:e>
                          <m:r>
                            <a:rPr lang="en-CA" sz="2400" i="1">
                              <a:solidFill>
                                <a:schemeClr val="accent5">
                                  <a:lumMod val="75000"/>
                                </a:schemeClr>
                              </a:solidFill>
                              <a:latin typeface="Cambria Math" panose="02040503050406030204" pitchFamily="18" charset="0"/>
                            </a:rPr>
                            <m:t>𝛽</m:t>
                          </m:r>
                        </m:e>
                        <m:sub>
                          <m:r>
                            <a:rPr lang="en-CA" sz="2400" i="1">
                              <a:solidFill>
                                <a:schemeClr val="accent5">
                                  <a:lumMod val="75000"/>
                                </a:schemeClr>
                              </a:solidFill>
                              <a:latin typeface="Cambria Math" panose="02040503050406030204" pitchFamily="18" charset="0"/>
                            </a:rPr>
                            <m:t>2</m:t>
                          </m:r>
                        </m:sub>
                      </m:sSub>
                      <m:r>
                        <m:rPr>
                          <m:sty m:val="p"/>
                        </m:rPr>
                        <a:rPr lang="en-CA" sz="2400">
                          <a:solidFill>
                            <a:schemeClr val="accent5">
                              <a:lumMod val="75000"/>
                            </a:schemeClr>
                          </a:solidFill>
                          <a:latin typeface="Cambria Math" panose="02040503050406030204" pitchFamily="18" charset="0"/>
                        </a:rPr>
                        <m:t>EDUC</m:t>
                      </m:r>
                      <m:r>
                        <a:rPr lang="en-US" sz="2400" b="0" i="0" smtClean="0">
                          <a:solidFill>
                            <a:schemeClr val="accent5">
                              <a:lumMod val="75000"/>
                            </a:schemeClr>
                          </a:solidFill>
                          <a:latin typeface="Cambria Math"/>
                        </a:rPr>
                        <m:t>+</m:t>
                      </m:r>
                      <m:r>
                        <a:rPr lang="en-US" sz="2400" b="0" i="1" smtClean="0">
                          <a:solidFill>
                            <a:schemeClr val="accent5">
                              <a:lumMod val="75000"/>
                            </a:schemeClr>
                          </a:solidFill>
                          <a:latin typeface="Cambria Math" panose="02040503050406030204" pitchFamily="18" charset="0"/>
                        </a:rPr>
                        <m:t>𝜀</m:t>
                      </m:r>
                    </m:oMath>
                  </m:oMathPara>
                </a14:m>
                <a:endParaRPr lang="en-CA" sz="2400" b="0" dirty="0">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endParaRPr>
              </a:p>
              <a:p>
                <a:pPr marL="0" indent="0">
                  <a:lnSpc>
                    <a:spcPct val="120000"/>
                  </a:lnSpc>
                  <a:spcBef>
                    <a:spcPts val="1800"/>
                  </a:spcBef>
                  <a:spcAft>
                    <a:spcPts val="1800"/>
                  </a:spcAft>
                  <a:buNone/>
                </a:pPr>
                <a:endParaRPr lang="en-US" sz="2400" b="1" dirty="0">
                  <a:solidFill>
                    <a:schemeClr val="accent2">
                      <a:lumMod val="75000"/>
                    </a:schemeClr>
                  </a:solidFill>
                  <a:cs typeface="Times New Roman" panose="02020603050405020304" pitchFamily="18" charset="0"/>
                </a:endParaRPr>
              </a:p>
              <a:p>
                <a:endParaRPr lang="en-US" sz="2400" dirty="0">
                  <a:cs typeface="Times New Roman" panose="02020603050405020304" pitchFamily="18" charset="0"/>
                </a:endParaRPr>
              </a:p>
              <a:p>
                <a:endParaRPr lang="en-US" sz="2400" dirty="0">
                  <a:cs typeface="Times New Roman" panose="02020603050405020304" pitchFamily="18" charset="0"/>
                </a:endParaRPr>
              </a:p>
              <a:p>
                <a:endParaRPr lang="en-US" sz="2400" dirty="0">
                  <a:cs typeface="Times New Roman" panose="02020603050405020304" pitchFamily="18" charset="0"/>
                </a:endParaRPr>
              </a:p>
              <a:p>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405791" cy="5141388"/>
              </a:xfrm>
              <a:blipFill>
                <a:blip r:embed="rId3"/>
                <a:stretch>
                  <a:fillRect l="-972" t="-1305"/>
                </a:stretch>
              </a:blipFill>
            </p:spPr>
            <p:txBody>
              <a:bodyPr/>
              <a:lstStyle/>
              <a:p>
                <a:r>
                  <a:rPr lang="en-US">
                    <a:noFill/>
                  </a:rPr>
                  <a:t> </a:t>
                </a:r>
              </a:p>
            </p:txBody>
          </p:sp>
        </mc:Fallback>
      </mc:AlternateContent>
    </p:spTree>
    <p:extLst>
      <p:ext uri="{BB962C8B-B14F-4D97-AF65-F5344CB8AC3E}">
        <p14:creationId xmlns:p14="http://schemas.microsoft.com/office/powerpoint/2010/main" val="46757324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Avoiding the Dummy Variable Trap</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405791" cy="5141388"/>
              </a:xfrm>
            </p:spPr>
            <p:txBody>
              <a:bodyPr>
                <a:normAutofit lnSpcReduction="10000"/>
              </a:bodyPr>
              <a:lstStyle/>
              <a:p>
                <a:r>
                  <a:rPr lang="en-US" sz="2400" dirty="0">
                    <a:cs typeface="Times New Roman" panose="02020603050405020304" pitchFamily="18" charset="0"/>
                  </a:rPr>
                  <a:t>Suppose we have </a:t>
                </a:r>
                <a:r>
                  <a:rPr lang="en-US" sz="2400" b="1" dirty="0">
                    <a:cs typeface="Times New Roman" panose="02020603050405020304" pitchFamily="18" charset="0"/>
                  </a:rPr>
                  <a:t>four regions </a:t>
                </a:r>
                <a:r>
                  <a:rPr lang="en-US" sz="2400" dirty="0">
                    <a:cs typeface="Times New Roman" panose="02020603050405020304" pitchFamily="18" charset="0"/>
                  </a:rPr>
                  <a:t>that we care about </a:t>
                </a:r>
              </a:p>
              <a:p>
                <a:pPr lvl="1"/>
                <a:r>
                  <a:rPr lang="en-US" sz="2200" dirty="0">
                    <a:cs typeface="Times New Roman" panose="02020603050405020304" pitchFamily="18" charset="0"/>
                  </a:rPr>
                  <a:t>(South, Midwest, East, West)</a:t>
                </a:r>
              </a:p>
              <a:p>
                <a:pPr marL="0" indent="0">
                  <a:buNone/>
                </a:pPr>
                <a:r>
                  <a:rPr lang="en-US" sz="2400" b="1" dirty="0">
                    <a:solidFill>
                      <a:schemeClr val="accent2">
                        <a:lumMod val="75000"/>
                      </a:schemeClr>
                    </a:solidFill>
                    <a:cs typeface="Times New Roman" panose="02020603050405020304" pitchFamily="18" charset="0"/>
                  </a:rPr>
                  <a:t>We can include three (</a:t>
                </a:r>
                <a14:m>
                  <m:oMath xmlns:m="http://schemas.openxmlformats.org/officeDocument/2006/math">
                    <m:r>
                      <a:rPr lang="en-US" sz="2400" b="1" i="1" smtClean="0">
                        <a:solidFill>
                          <a:schemeClr val="accent2">
                            <a:lumMod val="75000"/>
                          </a:schemeClr>
                        </a:solidFill>
                        <a:latin typeface="Cambria Math" panose="02040503050406030204" pitchFamily="18" charset="0"/>
                        <a:cs typeface="Times New Roman" panose="02020603050405020304" pitchFamily="18" charset="0"/>
                      </a:rPr>
                      <m:t>𝑵</m:t>
                    </m:r>
                    <m:r>
                      <a:rPr lang="en-US" sz="2400" b="1" i="1" smtClean="0">
                        <a:solidFill>
                          <a:schemeClr val="accent2">
                            <a:lumMod val="75000"/>
                          </a:schemeClr>
                        </a:solidFill>
                        <a:latin typeface="Cambria Math" panose="02040503050406030204" pitchFamily="18" charset="0"/>
                        <a:cs typeface="Times New Roman" panose="02020603050405020304" pitchFamily="18" charset="0"/>
                      </a:rPr>
                      <m:t>−</m:t>
                    </m:r>
                    <m:r>
                      <a:rPr lang="en-US" sz="2400" b="1" i="1" smtClean="0">
                        <a:solidFill>
                          <a:schemeClr val="accent2">
                            <a:lumMod val="75000"/>
                          </a:schemeClr>
                        </a:solidFill>
                        <a:latin typeface="Cambria Math" panose="02040503050406030204" pitchFamily="18" charset="0"/>
                        <a:cs typeface="Times New Roman" panose="02020603050405020304" pitchFamily="18" charset="0"/>
                      </a:rPr>
                      <m:t>𝟏</m:t>
                    </m:r>
                    <m:r>
                      <a:rPr lang="en-US" sz="2400" b="1" i="1" smtClean="0">
                        <a:solidFill>
                          <a:schemeClr val="accent2">
                            <a:lumMod val="75000"/>
                          </a:schemeClr>
                        </a:solidFill>
                        <a:latin typeface="Cambria Math" panose="02040503050406030204" pitchFamily="18" charset="0"/>
                        <a:cs typeface="Times New Roman" panose="02020603050405020304" pitchFamily="18" charset="0"/>
                      </a:rPr>
                      <m:t>)</m:t>
                    </m:r>
                  </m:oMath>
                </a14:m>
                <a:r>
                  <a:rPr lang="en-US" sz="2400" b="1" dirty="0">
                    <a:solidFill>
                      <a:schemeClr val="accent2">
                        <a:lumMod val="75000"/>
                      </a:schemeClr>
                    </a:solidFill>
                    <a:cs typeface="Times New Roman" panose="02020603050405020304" pitchFamily="18" charset="0"/>
                  </a:rPr>
                  <a:t> dummy variables in regression: </a:t>
                </a:r>
              </a:p>
              <a:p>
                <a:pPr>
                  <a:spcBef>
                    <a:spcPts val="0"/>
                  </a:spcBef>
                </a:pPr>
                <a:r>
                  <a:rPr lang="en-US" sz="2400" dirty="0">
                    <a:cs typeface="Times New Roman" panose="02020603050405020304" pitchFamily="18" charset="0"/>
                  </a:rPr>
                  <a:t>Need to pick a baseline category </a:t>
                </a:r>
              </a:p>
              <a:p>
                <a:pPr>
                  <a:spcBef>
                    <a:spcPts val="0"/>
                  </a:spcBef>
                </a:pPr>
                <a:r>
                  <a:rPr lang="en-US" sz="2400" dirty="0">
                    <a:cs typeface="Times New Roman" panose="02020603050405020304" pitchFamily="18" charset="0"/>
                  </a:rPr>
                  <a:t>Interpreted as the “comparison group” </a:t>
                </a:r>
                <a:endParaRPr lang="en-US" sz="2400" i="0" dirty="0">
                  <a:latin typeface="Cambria Math" panose="02040503050406030204" pitchFamily="18" charset="0"/>
                  <a:ea typeface="Open Sans" panose="020B0606030504020204" pitchFamily="34" charset="0"/>
                  <a:cs typeface="Open Sans" panose="020B0606030504020204" pitchFamily="34" charset="0"/>
                </a:endParaRPr>
              </a:p>
              <a:p>
                <a:pPr marL="0" indent="0">
                  <a:buNone/>
                </a:pPr>
                <a:endParaRPr lang="en-CA" sz="2400" b="0" i="0" dirty="0">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endParaRPr>
              </a:p>
              <a:p>
                <a:pPr marL="0" indent="0">
                  <a:buNone/>
                </a:pPr>
                <a14:m>
                  <m:oMathPara xmlns:m="http://schemas.openxmlformats.org/officeDocument/2006/math">
                    <m:oMathParaPr>
                      <m:jc m:val="centerGroup"/>
                    </m:oMathParaPr>
                    <m:oMath xmlns:m="http://schemas.openxmlformats.org/officeDocument/2006/math">
                      <m:r>
                        <m:rPr>
                          <m:sty m:val="p"/>
                        </m:rPr>
                        <a:rPr lang="en-CA" sz="2400" b="0" i="0" smtClean="0">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t>WAGE</m:t>
                      </m:r>
                      <m:r>
                        <a:rPr lang="en-US" sz="2400" b="0" i="0" smtClean="0">
                          <a:solidFill>
                            <a:schemeClr val="accent5">
                              <a:lumMod val="75000"/>
                            </a:schemeClr>
                          </a:solidFill>
                          <a:latin typeface="Cambria Math"/>
                          <a:ea typeface="Open Sans" panose="020B0606030504020204" pitchFamily="34" charset="0"/>
                          <a:cs typeface="Open Sans" panose="020B0606030504020204" pitchFamily="34" charset="0"/>
                        </a:rPr>
                        <m:t>=</m:t>
                      </m:r>
                      <m:sSub>
                        <m:sSubPr>
                          <m:ctrlPr>
                            <a:rPr lang="en-CA" sz="2400" b="0" i="1" smtClean="0">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ctrlPr>
                        </m:sSubPr>
                        <m:e>
                          <m:r>
                            <a:rPr lang="en-CA" sz="2400" b="0" i="1" smtClean="0">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t>𝛽</m:t>
                          </m:r>
                        </m:e>
                        <m:sub>
                          <m:r>
                            <a:rPr lang="en-CA" sz="2400" b="0" i="1" smtClean="0">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t>1</m:t>
                          </m:r>
                        </m:sub>
                      </m:sSub>
                      <m:r>
                        <a:rPr lang="en-CA" sz="2400" b="0" i="1" smtClean="0">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400" b="0" i="1" smtClean="0">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ctrlPr>
                        </m:sSubPr>
                        <m:e>
                          <m:r>
                            <a:rPr lang="en-CA" sz="2400" b="0" i="1" smtClean="0">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t>𝛿</m:t>
                          </m:r>
                        </m:e>
                        <m:sub>
                          <m:r>
                            <a:rPr lang="en-US" sz="2400" b="0" i="1" smtClean="0">
                              <a:solidFill>
                                <a:schemeClr val="accent5">
                                  <a:lumMod val="75000"/>
                                </a:schemeClr>
                              </a:solidFill>
                              <a:latin typeface="Cambria Math"/>
                              <a:ea typeface="Open Sans" panose="020B0606030504020204" pitchFamily="34" charset="0"/>
                              <a:cs typeface="Open Sans" panose="020B0606030504020204" pitchFamily="34" charset="0"/>
                            </a:rPr>
                            <m:t>1</m:t>
                          </m:r>
                        </m:sub>
                      </m:sSub>
                      <m:r>
                        <m:rPr>
                          <m:sty m:val="p"/>
                        </m:rPr>
                        <a:rPr lang="en-US" sz="2400" b="0" i="0" smtClean="0">
                          <a:solidFill>
                            <a:schemeClr val="accent5">
                              <a:lumMod val="75000"/>
                            </a:schemeClr>
                          </a:solidFill>
                          <a:latin typeface="Cambria Math"/>
                          <a:ea typeface="Open Sans" panose="020B0606030504020204" pitchFamily="34" charset="0"/>
                          <a:cs typeface="Open Sans" panose="020B0606030504020204" pitchFamily="34" charset="0"/>
                        </a:rPr>
                        <m:t>SOUTH</m:t>
                      </m:r>
                      <m:r>
                        <a:rPr lang="en-CA" sz="2400" i="1">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400" i="1">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ctrlPr>
                        </m:sSubPr>
                        <m:e>
                          <m:r>
                            <a:rPr lang="en-CA" sz="2400" i="1">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t>𝛿</m:t>
                          </m:r>
                        </m:e>
                        <m:sub>
                          <m:r>
                            <a:rPr lang="en-US" sz="2400" b="0" i="1" smtClean="0">
                              <a:solidFill>
                                <a:schemeClr val="accent5">
                                  <a:lumMod val="75000"/>
                                </a:schemeClr>
                              </a:solidFill>
                              <a:latin typeface="Cambria Math"/>
                              <a:ea typeface="Open Sans" panose="020B0606030504020204" pitchFamily="34" charset="0"/>
                              <a:cs typeface="Open Sans" panose="020B0606030504020204" pitchFamily="34" charset="0"/>
                            </a:rPr>
                            <m:t>2</m:t>
                          </m:r>
                        </m:sub>
                      </m:sSub>
                      <m:r>
                        <m:rPr>
                          <m:sty m:val="p"/>
                        </m:rPr>
                        <a:rPr lang="en-CA" sz="2400" b="0" i="0" smtClean="0">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t>MIDWEST</m:t>
                      </m:r>
                      <m:r>
                        <a:rPr lang="en-CA" sz="2400" i="1">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400" i="1">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ctrlPr>
                        </m:sSubPr>
                        <m:e>
                          <m:r>
                            <a:rPr lang="en-CA" sz="2400" i="1">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t>𝛿</m:t>
                          </m:r>
                        </m:e>
                        <m:sub>
                          <m:r>
                            <a:rPr lang="en-CA" sz="2400" b="0" i="1" smtClean="0">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t>3</m:t>
                          </m:r>
                        </m:sub>
                      </m:sSub>
                      <m:r>
                        <m:rPr>
                          <m:sty m:val="p"/>
                        </m:rPr>
                        <a:rPr lang="en-CA" sz="2400" b="0" i="0" smtClean="0">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t>WEST</m:t>
                      </m:r>
                      <m:r>
                        <a:rPr lang="en-CA" sz="2400" b="0" i="0" smtClean="0">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400" i="1">
                              <a:solidFill>
                                <a:schemeClr val="accent5">
                                  <a:lumMod val="75000"/>
                                </a:schemeClr>
                              </a:solidFill>
                              <a:latin typeface="Cambria Math" panose="02040503050406030204" pitchFamily="18" charset="0"/>
                            </a:rPr>
                          </m:ctrlPr>
                        </m:sSubPr>
                        <m:e>
                          <m:r>
                            <a:rPr lang="en-CA" sz="2400" i="1">
                              <a:solidFill>
                                <a:schemeClr val="accent5">
                                  <a:lumMod val="75000"/>
                                </a:schemeClr>
                              </a:solidFill>
                              <a:latin typeface="Cambria Math" panose="02040503050406030204" pitchFamily="18" charset="0"/>
                            </a:rPr>
                            <m:t>𝛽</m:t>
                          </m:r>
                        </m:e>
                        <m:sub>
                          <m:r>
                            <a:rPr lang="en-CA" sz="2400" i="1">
                              <a:solidFill>
                                <a:schemeClr val="accent5">
                                  <a:lumMod val="75000"/>
                                </a:schemeClr>
                              </a:solidFill>
                              <a:latin typeface="Cambria Math" panose="02040503050406030204" pitchFamily="18" charset="0"/>
                            </a:rPr>
                            <m:t>2</m:t>
                          </m:r>
                        </m:sub>
                      </m:sSub>
                      <m:r>
                        <m:rPr>
                          <m:sty m:val="p"/>
                        </m:rPr>
                        <a:rPr lang="en-CA" sz="2400">
                          <a:solidFill>
                            <a:schemeClr val="accent5">
                              <a:lumMod val="75000"/>
                            </a:schemeClr>
                          </a:solidFill>
                          <a:latin typeface="Cambria Math" panose="02040503050406030204" pitchFamily="18" charset="0"/>
                        </a:rPr>
                        <m:t>EDUC</m:t>
                      </m:r>
                      <m:r>
                        <a:rPr lang="en-US" sz="2400" b="0" i="0" smtClean="0">
                          <a:solidFill>
                            <a:schemeClr val="accent5">
                              <a:lumMod val="75000"/>
                            </a:schemeClr>
                          </a:solidFill>
                          <a:latin typeface="Cambria Math"/>
                        </a:rPr>
                        <m:t>+</m:t>
                      </m:r>
                      <m:r>
                        <a:rPr lang="en-US" sz="2400" b="0" i="1" smtClean="0">
                          <a:solidFill>
                            <a:schemeClr val="accent5">
                              <a:lumMod val="75000"/>
                            </a:schemeClr>
                          </a:solidFill>
                          <a:latin typeface="Cambria Math" panose="02040503050406030204" pitchFamily="18" charset="0"/>
                        </a:rPr>
                        <m:t>𝜀</m:t>
                      </m:r>
                    </m:oMath>
                  </m:oMathPara>
                </a14:m>
                <a:endParaRPr lang="en-CA" sz="2400" b="0" dirty="0">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endParaRPr>
              </a:p>
              <a:p>
                <a:pPr marL="0" indent="0">
                  <a:lnSpc>
                    <a:spcPct val="120000"/>
                  </a:lnSpc>
                  <a:spcBef>
                    <a:spcPts val="1800"/>
                  </a:spcBef>
                  <a:spcAft>
                    <a:spcPts val="1800"/>
                  </a:spcAft>
                  <a:buNone/>
                </a:pPr>
                <a14:m>
                  <m:oMathPara xmlns:m="http://schemas.openxmlformats.org/officeDocument/2006/math">
                    <m:oMathParaPr>
                      <m:jc m:val="centerGroup"/>
                    </m:oMathParaPr>
                    <m:oMath xmlns:m="http://schemas.openxmlformats.org/officeDocument/2006/math">
                      <m:r>
                        <a:rPr lang="en-CA" sz="2400" i="1">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t>𝐸</m:t>
                      </m:r>
                      <m:d>
                        <m:dPr>
                          <m:ctrlPr>
                            <a:rPr lang="en-CA" sz="2400" i="1">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ctrlPr>
                        </m:dPr>
                        <m:e>
                          <m:r>
                            <m:rPr>
                              <m:sty m:val="p"/>
                            </m:rPr>
                            <a:rPr lang="en-CA" sz="2400">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t>WAGE</m:t>
                          </m:r>
                        </m:e>
                      </m:d>
                      <m:r>
                        <a:rPr lang="en-CA" sz="2400" i="1">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t>=</m:t>
                      </m:r>
                      <m:d>
                        <m:dPr>
                          <m:begChr m:val="{"/>
                          <m:endChr m:val=""/>
                          <m:ctrlPr>
                            <a:rPr lang="en-CA" sz="2400" i="1">
                              <a:solidFill>
                                <a:schemeClr val="accent5">
                                  <a:lumMod val="75000"/>
                                </a:schemeClr>
                              </a:solidFill>
                              <a:latin typeface="Cambria Math" panose="02040503050406030204" pitchFamily="18" charset="0"/>
                            </a:rPr>
                          </m:ctrlPr>
                        </m:dPr>
                        <m:e>
                          <m:eqArr>
                            <m:eqArrPr>
                              <m:ctrlPr>
                                <a:rPr lang="en-CA" sz="2400" i="1">
                                  <a:solidFill>
                                    <a:schemeClr val="accent5">
                                      <a:lumMod val="75000"/>
                                    </a:schemeClr>
                                  </a:solidFill>
                                  <a:latin typeface="Cambria Math" panose="02040503050406030204" pitchFamily="18" charset="0"/>
                                </a:rPr>
                              </m:ctrlPr>
                            </m:eqArrPr>
                            <m:e>
                              <m:d>
                                <m:dPr>
                                  <m:ctrlPr>
                                    <a:rPr lang="en-CA" sz="2400" i="1">
                                      <a:solidFill>
                                        <a:schemeClr val="accent5">
                                          <a:lumMod val="75000"/>
                                        </a:schemeClr>
                                      </a:solidFill>
                                      <a:latin typeface="Cambria Math" panose="02040503050406030204" pitchFamily="18" charset="0"/>
                                    </a:rPr>
                                  </m:ctrlPr>
                                </m:dPr>
                                <m:e>
                                  <m:sSub>
                                    <m:sSubPr>
                                      <m:ctrlPr>
                                        <a:rPr lang="en-CA" sz="2400" i="1">
                                          <a:solidFill>
                                            <a:schemeClr val="accent5">
                                              <a:lumMod val="75000"/>
                                            </a:schemeClr>
                                          </a:solidFill>
                                          <a:latin typeface="Cambria Math" panose="02040503050406030204" pitchFamily="18" charset="0"/>
                                        </a:rPr>
                                      </m:ctrlPr>
                                    </m:sSubPr>
                                    <m:e>
                                      <m:r>
                                        <a:rPr lang="en-CA" sz="2400" i="1">
                                          <a:solidFill>
                                            <a:schemeClr val="accent5">
                                              <a:lumMod val="75000"/>
                                            </a:schemeClr>
                                          </a:solidFill>
                                          <a:latin typeface="Cambria Math" panose="02040503050406030204" pitchFamily="18" charset="0"/>
                                        </a:rPr>
                                        <m:t>𝛽</m:t>
                                      </m:r>
                                    </m:e>
                                    <m:sub>
                                      <m:r>
                                        <a:rPr lang="en-CA" sz="2400" i="1">
                                          <a:solidFill>
                                            <a:schemeClr val="accent5">
                                              <a:lumMod val="75000"/>
                                            </a:schemeClr>
                                          </a:solidFill>
                                          <a:latin typeface="Cambria Math" panose="02040503050406030204" pitchFamily="18" charset="0"/>
                                        </a:rPr>
                                        <m:t>1</m:t>
                                      </m:r>
                                    </m:sub>
                                  </m:sSub>
                                  <m:r>
                                    <a:rPr lang="en-CA" sz="2400" i="1">
                                      <a:solidFill>
                                        <a:schemeClr val="accent5">
                                          <a:lumMod val="75000"/>
                                        </a:schemeClr>
                                      </a:solidFill>
                                      <a:latin typeface="Cambria Math" panose="02040503050406030204" pitchFamily="18" charset="0"/>
                                    </a:rPr>
                                    <m:t>+</m:t>
                                  </m:r>
                                  <m:sSub>
                                    <m:sSubPr>
                                      <m:ctrlPr>
                                        <a:rPr lang="en-CA" sz="2400" i="1">
                                          <a:solidFill>
                                            <a:schemeClr val="accent5">
                                              <a:lumMod val="75000"/>
                                            </a:schemeClr>
                                          </a:solidFill>
                                          <a:latin typeface="Cambria Math" panose="02040503050406030204" pitchFamily="18" charset="0"/>
                                        </a:rPr>
                                      </m:ctrlPr>
                                    </m:sSubPr>
                                    <m:e>
                                      <m:r>
                                        <a:rPr lang="en-CA" sz="2400" i="1">
                                          <a:solidFill>
                                            <a:schemeClr val="accent5">
                                              <a:lumMod val="75000"/>
                                            </a:schemeClr>
                                          </a:solidFill>
                                          <a:latin typeface="Cambria Math" panose="02040503050406030204" pitchFamily="18" charset="0"/>
                                        </a:rPr>
                                        <m:t>𝛿</m:t>
                                      </m:r>
                                    </m:e>
                                    <m:sub>
                                      <m:r>
                                        <a:rPr lang="en-CA" sz="2400" i="1">
                                          <a:solidFill>
                                            <a:schemeClr val="accent5">
                                              <a:lumMod val="75000"/>
                                            </a:schemeClr>
                                          </a:solidFill>
                                          <a:latin typeface="Cambria Math" panose="02040503050406030204" pitchFamily="18" charset="0"/>
                                        </a:rPr>
                                        <m:t>3</m:t>
                                      </m:r>
                                    </m:sub>
                                  </m:sSub>
                                </m:e>
                              </m:d>
                              <m:r>
                                <a:rPr lang="en-CA" sz="2400" i="1">
                                  <a:solidFill>
                                    <a:schemeClr val="accent5">
                                      <a:lumMod val="75000"/>
                                    </a:schemeClr>
                                  </a:solidFill>
                                  <a:latin typeface="Cambria Math" panose="02040503050406030204" pitchFamily="18" charset="0"/>
                                </a:rPr>
                                <m:t>+</m:t>
                              </m:r>
                              <m:sSub>
                                <m:sSubPr>
                                  <m:ctrlPr>
                                    <a:rPr lang="en-CA" sz="2400" i="1">
                                      <a:solidFill>
                                        <a:schemeClr val="accent5">
                                          <a:lumMod val="75000"/>
                                        </a:schemeClr>
                                      </a:solidFill>
                                      <a:latin typeface="Cambria Math" panose="02040503050406030204" pitchFamily="18" charset="0"/>
                                    </a:rPr>
                                  </m:ctrlPr>
                                </m:sSubPr>
                                <m:e>
                                  <m:r>
                                    <a:rPr lang="en-CA" sz="2400" i="1">
                                      <a:solidFill>
                                        <a:schemeClr val="accent5">
                                          <a:lumMod val="75000"/>
                                        </a:schemeClr>
                                      </a:solidFill>
                                      <a:latin typeface="Cambria Math" panose="02040503050406030204" pitchFamily="18" charset="0"/>
                                    </a:rPr>
                                    <m:t>𝛽</m:t>
                                  </m:r>
                                </m:e>
                                <m:sub>
                                  <m:r>
                                    <a:rPr lang="en-CA" sz="2400" i="1">
                                      <a:solidFill>
                                        <a:schemeClr val="accent5">
                                          <a:lumMod val="75000"/>
                                        </a:schemeClr>
                                      </a:solidFill>
                                      <a:latin typeface="Cambria Math" panose="02040503050406030204" pitchFamily="18" charset="0"/>
                                    </a:rPr>
                                    <m:t>2</m:t>
                                  </m:r>
                                </m:sub>
                              </m:sSub>
                              <m:r>
                                <m:rPr>
                                  <m:sty m:val="p"/>
                                </m:rPr>
                                <a:rPr lang="en-CA" sz="2400">
                                  <a:solidFill>
                                    <a:schemeClr val="accent5">
                                      <a:lumMod val="75000"/>
                                    </a:schemeClr>
                                  </a:solidFill>
                                  <a:latin typeface="Cambria Math" panose="02040503050406030204" pitchFamily="18" charset="0"/>
                                </a:rPr>
                                <m:t>EDUC</m:t>
                              </m:r>
                              <m:r>
                                <a:rPr lang="en-US" sz="2400" b="0" i="0" smtClean="0">
                                  <a:solidFill>
                                    <a:schemeClr val="accent5">
                                      <a:lumMod val="75000"/>
                                    </a:schemeClr>
                                  </a:solidFill>
                                  <a:latin typeface="Cambria Math"/>
                                </a:rPr>
                                <m:t> </m:t>
                              </m:r>
                              <m:r>
                                <a:rPr lang="en-CA" sz="2400">
                                  <a:solidFill>
                                    <a:schemeClr val="accent5">
                                      <a:lumMod val="75000"/>
                                    </a:schemeClr>
                                  </a:solidFill>
                                  <a:latin typeface="Cambria Math" panose="02040503050406030204" pitchFamily="18" charset="0"/>
                                </a:rPr>
                                <m:t> </m:t>
                              </m:r>
                              <m:r>
                                <m:rPr>
                                  <m:sty m:val="p"/>
                                </m:rPr>
                                <a:rPr lang="en-US" sz="2400">
                                  <a:solidFill>
                                    <a:schemeClr val="accent5">
                                      <a:lumMod val="75000"/>
                                    </a:schemeClr>
                                  </a:solidFill>
                                  <a:latin typeface="Cambria Math"/>
                                </a:rPr>
                                <m:t>for</m:t>
                              </m:r>
                              <m:r>
                                <a:rPr lang="en-US" sz="2400">
                                  <a:solidFill>
                                    <a:schemeClr val="accent5">
                                      <a:lumMod val="75000"/>
                                    </a:schemeClr>
                                  </a:solidFill>
                                  <a:latin typeface="Cambria Math"/>
                                </a:rPr>
                                <m:t> </m:t>
                              </m:r>
                              <m:r>
                                <m:rPr>
                                  <m:sty m:val="p"/>
                                </m:rPr>
                                <a:rPr lang="en-US" sz="2400">
                                  <a:solidFill>
                                    <a:schemeClr val="accent5">
                                      <a:lumMod val="75000"/>
                                    </a:schemeClr>
                                  </a:solidFill>
                                  <a:latin typeface="Cambria Math"/>
                                </a:rPr>
                                <m:t>West</m:t>
                              </m:r>
                            </m:e>
                            <m:e>
                              <m:d>
                                <m:dPr>
                                  <m:ctrlPr>
                                    <a:rPr lang="en-CA" sz="2400" i="1">
                                      <a:solidFill>
                                        <a:schemeClr val="accent5">
                                          <a:lumMod val="75000"/>
                                        </a:schemeClr>
                                      </a:solidFill>
                                      <a:latin typeface="Cambria Math" panose="02040503050406030204" pitchFamily="18" charset="0"/>
                                    </a:rPr>
                                  </m:ctrlPr>
                                </m:dPr>
                                <m:e>
                                  <m:sSub>
                                    <m:sSubPr>
                                      <m:ctrlPr>
                                        <a:rPr lang="en-CA" sz="2400" i="1">
                                          <a:solidFill>
                                            <a:schemeClr val="accent5">
                                              <a:lumMod val="75000"/>
                                            </a:schemeClr>
                                          </a:solidFill>
                                          <a:latin typeface="Cambria Math" panose="02040503050406030204" pitchFamily="18" charset="0"/>
                                        </a:rPr>
                                      </m:ctrlPr>
                                    </m:sSubPr>
                                    <m:e>
                                      <m:r>
                                        <a:rPr lang="en-CA" sz="2400" i="1">
                                          <a:solidFill>
                                            <a:schemeClr val="accent5">
                                              <a:lumMod val="75000"/>
                                            </a:schemeClr>
                                          </a:solidFill>
                                          <a:latin typeface="Cambria Math" panose="02040503050406030204" pitchFamily="18" charset="0"/>
                                        </a:rPr>
                                        <m:t>𝛽</m:t>
                                      </m:r>
                                    </m:e>
                                    <m:sub>
                                      <m:r>
                                        <a:rPr lang="en-CA" sz="2400" i="1">
                                          <a:solidFill>
                                            <a:schemeClr val="accent5">
                                              <a:lumMod val="75000"/>
                                            </a:schemeClr>
                                          </a:solidFill>
                                          <a:latin typeface="Cambria Math" panose="02040503050406030204" pitchFamily="18" charset="0"/>
                                        </a:rPr>
                                        <m:t>1</m:t>
                                      </m:r>
                                    </m:sub>
                                  </m:sSub>
                                  <m:r>
                                    <a:rPr lang="en-CA" sz="2400" i="1">
                                      <a:solidFill>
                                        <a:schemeClr val="accent5">
                                          <a:lumMod val="75000"/>
                                        </a:schemeClr>
                                      </a:solidFill>
                                      <a:latin typeface="Cambria Math" panose="02040503050406030204" pitchFamily="18" charset="0"/>
                                    </a:rPr>
                                    <m:t>+</m:t>
                                  </m:r>
                                  <m:sSub>
                                    <m:sSubPr>
                                      <m:ctrlPr>
                                        <a:rPr lang="en-CA" sz="2400" i="1">
                                          <a:solidFill>
                                            <a:schemeClr val="accent5">
                                              <a:lumMod val="75000"/>
                                            </a:schemeClr>
                                          </a:solidFill>
                                          <a:latin typeface="Cambria Math" panose="02040503050406030204" pitchFamily="18" charset="0"/>
                                        </a:rPr>
                                      </m:ctrlPr>
                                    </m:sSubPr>
                                    <m:e>
                                      <m:r>
                                        <a:rPr lang="en-CA" sz="2400" i="1">
                                          <a:solidFill>
                                            <a:schemeClr val="accent5">
                                              <a:lumMod val="75000"/>
                                            </a:schemeClr>
                                          </a:solidFill>
                                          <a:latin typeface="Cambria Math" panose="02040503050406030204" pitchFamily="18" charset="0"/>
                                        </a:rPr>
                                        <m:t>𝛿</m:t>
                                      </m:r>
                                    </m:e>
                                    <m:sub>
                                      <m:r>
                                        <a:rPr lang="en-CA" sz="2400" i="1">
                                          <a:solidFill>
                                            <a:schemeClr val="accent5">
                                              <a:lumMod val="75000"/>
                                            </a:schemeClr>
                                          </a:solidFill>
                                          <a:latin typeface="Cambria Math" panose="02040503050406030204" pitchFamily="18" charset="0"/>
                                        </a:rPr>
                                        <m:t>2</m:t>
                                      </m:r>
                                    </m:sub>
                                  </m:sSub>
                                </m:e>
                              </m:d>
                              <m:r>
                                <a:rPr lang="en-CA" sz="2400" i="1">
                                  <a:solidFill>
                                    <a:schemeClr val="accent5">
                                      <a:lumMod val="75000"/>
                                    </a:schemeClr>
                                  </a:solidFill>
                                  <a:latin typeface="Cambria Math" panose="02040503050406030204" pitchFamily="18" charset="0"/>
                                </a:rPr>
                                <m:t>+</m:t>
                              </m:r>
                              <m:sSub>
                                <m:sSubPr>
                                  <m:ctrlPr>
                                    <a:rPr lang="en-CA" sz="2400" i="1">
                                      <a:solidFill>
                                        <a:schemeClr val="accent5">
                                          <a:lumMod val="75000"/>
                                        </a:schemeClr>
                                      </a:solidFill>
                                      <a:latin typeface="Cambria Math" panose="02040503050406030204" pitchFamily="18" charset="0"/>
                                    </a:rPr>
                                  </m:ctrlPr>
                                </m:sSubPr>
                                <m:e>
                                  <m:r>
                                    <a:rPr lang="en-CA" sz="2400" i="1">
                                      <a:solidFill>
                                        <a:schemeClr val="accent5">
                                          <a:lumMod val="75000"/>
                                        </a:schemeClr>
                                      </a:solidFill>
                                      <a:latin typeface="Cambria Math" panose="02040503050406030204" pitchFamily="18" charset="0"/>
                                    </a:rPr>
                                    <m:t>𝛽</m:t>
                                  </m:r>
                                </m:e>
                                <m:sub>
                                  <m:r>
                                    <a:rPr lang="en-CA" sz="2400" i="1">
                                      <a:solidFill>
                                        <a:schemeClr val="accent5">
                                          <a:lumMod val="75000"/>
                                        </a:schemeClr>
                                      </a:solidFill>
                                      <a:latin typeface="Cambria Math" panose="02040503050406030204" pitchFamily="18" charset="0"/>
                                    </a:rPr>
                                    <m:t>2</m:t>
                                  </m:r>
                                </m:sub>
                              </m:sSub>
                              <m:r>
                                <m:rPr>
                                  <m:sty m:val="p"/>
                                </m:rPr>
                                <a:rPr lang="en-CA" sz="2400">
                                  <a:solidFill>
                                    <a:schemeClr val="accent5">
                                      <a:lumMod val="75000"/>
                                    </a:schemeClr>
                                  </a:solidFill>
                                  <a:latin typeface="Cambria Math" panose="02040503050406030204" pitchFamily="18" charset="0"/>
                                </a:rPr>
                                <m:t>EDU</m:t>
                              </m:r>
                              <m:r>
                                <m:rPr>
                                  <m:sty m:val="p"/>
                                </m:rPr>
                                <a:rPr lang="en-CA" sz="2400" smtClean="0">
                                  <a:solidFill>
                                    <a:schemeClr val="accent5">
                                      <a:lumMod val="75000"/>
                                    </a:schemeClr>
                                  </a:solidFill>
                                  <a:latin typeface="Cambria Math" panose="02040503050406030204" pitchFamily="18" charset="0"/>
                                </a:rPr>
                                <m:t>C</m:t>
                              </m:r>
                              <m:r>
                                <a:rPr lang="en-CA" sz="2400">
                                  <a:solidFill>
                                    <a:schemeClr val="accent5">
                                      <a:lumMod val="75000"/>
                                    </a:schemeClr>
                                  </a:solidFill>
                                  <a:latin typeface="Cambria Math" panose="02040503050406030204" pitchFamily="18" charset="0"/>
                                </a:rPr>
                                <m:t> </m:t>
                              </m:r>
                              <m:r>
                                <m:rPr>
                                  <m:sty m:val="p"/>
                                </m:rPr>
                                <a:rPr lang="en-US" sz="2400">
                                  <a:solidFill>
                                    <a:schemeClr val="accent5">
                                      <a:lumMod val="75000"/>
                                    </a:schemeClr>
                                  </a:solidFill>
                                  <a:latin typeface="Cambria Math"/>
                                </a:rPr>
                                <m:t>for</m:t>
                              </m:r>
                              <m:r>
                                <a:rPr lang="en-US" sz="2400">
                                  <a:solidFill>
                                    <a:schemeClr val="accent5">
                                      <a:lumMod val="75000"/>
                                    </a:schemeClr>
                                  </a:solidFill>
                                  <a:latin typeface="Cambria Math"/>
                                </a:rPr>
                                <m:t> </m:t>
                              </m:r>
                              <m:r>
                                <m:rPr>
                                  <m:sty m:val="p"/>
                                </m:rPr>
                                <a:rPr lang="en-US" sz="2400" i="0">
                                  <a:solidFill>
                                    <a:schemeClr val="accent5">
                                      <a:lumMod val="75000"/>
                                    </a:schemeClr>
                                  </a:solidFill>
                                  <a:latin typeface="Cambria Math"/>
                                </a:rPr>
                                <m:t>Midwest</m:t>
                              </m:r>
                            </m:e>
                            <m:e>
                              <m:d>
                                <m:dPr>
                                  <m:ctrlPr>
                                    <a:rPr lang="en-CA" sz="2400" i="1">
                                      <a:solidFill>
                                        <a:schemeClr val="accent5">
                                          <a:lumMod val="75000"/>
                                        </a:schemeClr>
                                      </a:solidFill>
                                      <a:latin typeface="Cambria Math" panose="02040503050406030204" pitchFamily="18" charset="0"/>
                                    </a:rPr>
                                  </m:ctrlPr>
                                </m:dPr>
                                <m:e>
                                  <m:sSub>
                                    <m:sSubPr>
                                      <m:ctrlPr>
                                        <a:rPr lang="en-CA" sz="2400" i="1">
                                          <a:solidFill>
                                            <a:schemeClr val="accent5">
                                              <a:lumMod val="75000"/>
                                            </a:schemeClr>
                                          </a:solidFill>
                                          <a:latin typeface="Cambria Math" panose="02040503050406030204" pitchFamily="18" charset="0"/>
                                        </a:rPr>
                                      </m:ctrlPr>
                                    </m:sSubPr>
                                    <m:e>
                                      <m:r>
                                        <a:rPr lang="en-CA" sz="2400" i="1">
                                          <a:solidFill>
                                            <a:schemeClr val="accent5">
                                              <a:lumMod val="75000"/>
                                            </a:schemeClr>
                                          </a:solidFill>
                                          <a:latin typeface="Cambria Math" panose="02040503050406030204" pitchFamily="18" charset="0"/>
                                        </a:rPr>
                                        <m:t>𝛽</m:t>
                                      </m:r>
                                    </m:e>
                                    <m:sub>
                                      <m:r>
                                        <a:rPr lang="en-CA" sz="2400" i="1">
                                          <a:solidFill>
                                            <a:schemeClr val="accent5">
                                              <a:lumMod val="75000"/>
                                            </a:schemeClr>
                                          </a:solidFill>
                                          <a:latin typeface="Cambria Math" panose="02040503050406030204" pitchFamily="18" charset="0"/>
                                        </a:rPr>
                                        <m:t>1</m:t>
                                      </m:r>
                                    </m:sub>
                                  </m:sSub>
                                  <m:r>
                                    <a:rPr lang="en-CA" sz="2400" i="1">
                                      <a:solidFill>
                                        <a:schemeClr val="accent5">
                                          <a:lumMod val="75000"/>
                                        </a:schemeClr>
                                      </a:solidFill>
                                      <a:latin typeface="Cambria Math" panose="02040503050406030204" pitchFamily="18" charset="0"/>
                                    </a:rPr>
                                    <m:t>+</m:t>
                                  </m:r>
                                  <m:sSub>
                                    <m:sSubPr>
                                      <m:ctrlPr>
                                        <a:rPr lang="en-CA" sz="2400" i="1">
                                          <a:solidFill>
                                            <a:schemeClr val="accent5">
                                              <a:lumMod val="75000"/>
                                            </a:schemeClr>
                                          </a:solidFill>
                                          <a:latin typeface="Cambria Math" panose="02040503050406030204" pitchFamily="18" charset="0"/>
                                        </a:rPr>
                                      </m:ctrlPr>
                                    </m:sSubPr>
                                    <m:e>
                                      <m:r>
                                        <a:rPr lang="en-CA" sz="2400" i="1">
                                          <a:solidFill>
                                            <a:schemeClr val="accent5">
                                              <a:lumMod val="75000"/>
                                            </a:schemeClr>
                                          </a:solidFill>
                                          <a:latin typeface="Cambria Math" panose="02040503050406030204" pitchFamily="18" charset="0"/>
                                        </a:rPr>
                                        <m:t>𝛿</m:t>
                                      </m:r>
                                    </m:e>
                                    <m:sub>
                                      <m:r>
                                        <a:rPr lang="en-CA" sz="2400" i="1">
                                          <a:solidFill>
                                            <a:schemeClr val="accent5">
                                              <a:lumMod val="75000"/>
                                            </a:schemeClr>
                                          </a:solidFill>
                                          <a:latin typeface="Cambria Math" panose="02040503050406030204" pitchFamily="18" charset="0"/>
                                        </a:rPr>
                                        <m:t>1</m:t>
                                      </m:r>
                                    </m:sub>
                                  </m:sSub>
                                </m:e>
                              </m:d>
                              <m:r>
                                <a:rPr lang="en-CA" sz="2400" i="1">
                                  <a:solidFill>
                                    <a:schemeClr val="accent5">
                                      <a:lumMod val="75000"/>
                                    </a:schemeClr>
                                  </a:solidFill>
                                  <a:latin typeface="Cambria Math" panose="02040503050406030204" pitchFamily="18" charset="0"/>
                                </a:rPr>
                                <m:t>+</m:t>
                              </m:r>
                              <m:sSub>
                                <m:sSubPr>
                                  <m:ctrlPr>
                                    <a:rPr lang="en-CA" sz="2400" i="1">
                                      <a:solidFill>
                                        <a:schemeClr val="accent5">
                                          <a:lumMod val="75000"/>
                                        </a:schemeClr>
                                      </a:solidFill>
                                      <a:latin typeface="Cambria Math" panose="02040503050406030204" pitchFamily="18" charset="0"/>
                                    </a:rPr>
                                  </m:ctrlPr>
                                </m:sSubPr>
                                <m:e>
                                  <m:r>
                                    <a:rPr lang="en-CA" sz="2400" i="1">
                                      <a:solidFill>
                                        <a:schemeClr val="accent5">
                                          <a:lumMod val="75000"/>
                                        </a:schemeClr>
                                      </a:solidFill>
                                      <a:latin typeface="Cambria Math" panose="02040503050406030204" pitchFamily="18" charset="0"/>
                                    </a:rPr>
                                    <m:t>𝛽</m:t>
                                  </m:r>
                                </m:e>
                                <m:sub>
                                  <m:r>
                                    <a:rPr lang="en-CA" sz="2400" i="1">
                                      <a:solidFill>
                                        <a:schemeClr val="accent5">
                                          <a:lumMod val="75000"/>
                                        </a:schemeClr>
                                      </a:solidFill>
                                      <a:latin typeface="Cambria Math" panose="02040503050406030204" pitchFamily="18" charset="0"/>
                                    </a:rPr>
                                    <m:t>2</m:t>
                                  </m:r>
                                </m:sub>
                              </m:sSub>
                              <m:r>
                                <m:rPr>
                                  <m:sty m:val="p"/>
                                </m:rPr>
                                <a:rPr lang="en-CA" sz="2400">
                                  <a:solidFill>
                                    <a:schemeClr val="accent5">
                                      <a:lumMod val="75000"/>
                                    </a:schemeClr>
                                  </a:solidFill>
                                  <a:latin typeface="Cambria Math" panose="02040503050406030204" pitchFamily="18" charset="0"/>
                                </a:rPr>
                                <m:t>EDUC</m:t>
                              </m:r>
                              <m:r>
                                <a:rPr lang="en-US" sz="2400">
                                  <a:solidFill>
                                    <a:schemeClr val="accent5">
                                      <a:lumMod val="75000"/>
                                    </a:schemeClr>
                                  </a:solidFill>
                                  <a:latin typeface="Cambria Math"/>
                                </a:rPr>
                                <m:t> </m:t>
                              </m:r>
                              <m:r>
                                <m:rPr>
                                  <m:sty m:val="p"/>
                                </m:rPr>
                                <a:rPr lang="en-US" sz="2400">
                                  <a:solidFill>
                                    <a:schemeClr val="accent5">
                                      <a:lumMod val="75000"/>
                                    </a:schemeClr>
                                  </a:solidFill>
                                  <a:latin typeface="Cambria Math"/>
                                </a:rPr>
                                <m:t>for</m:t>
                              </m:r>
                              <m:r>
                                <a:rPr lang="en-US" sz="2400">
                                  <a:solidFill>
                                    <a:schemeClr val="accent5">
                                      <a:lumMod val="75000"/>
                                    </a:schemeClr>
                                  </a:solidFill>
                                  <a:latin typeface="Cambria Math"/>
                                </a:rPr>
                                <m:t> </m:t>
                              </m:r>
                              <m:r>
                                <m:rPr>
                                  <m:sty m:val="p"/>
                                </m:rPr>
                                <a:rPr lang="en-US" sz="2400" i="0">
                                  <a:solidFill>
                                    <a:schemeClr val="accent5">
                                      <a:lumMod val="75000"/>
                                    </a:schemeClr>
                                  </a:solidFill>
                                  <a:latin typeface="Cambria Math"/>
                                </a:rPr>
                                <m:t>South</m:t>
                              </m:r>
                            </m:e>
                            <m:e>
                              <m:sSub>
                                <m:sSubPr>
                                  <m:ctrlPr>
                                    <a:rPr lang="en-CA" sz="2400" i="1">
                                      <a:solidFill>
                                        <a:schemeClr val="accent5">
                                          <a:lumMod val="75000"/>
                                        </a:schemeClr>
                                      </a:solidFill>
                                      <a:latin typeface="Cambria Math" panose="02040503050406030204" pitchFamily="18" charset="0"/>
                                    </a:rPr>
                                  </m:ctrlPr>
                                </m:sSubPr>
                                <m:e>
                                  <m:r>
                                    <a:rPr lang="en-CA" sz="2400" i="1">
                                      <a:solidFill>
                                        <a:schemeClr val="accent5">
                                          <a:lumMod val="75000"/>
                                        </a:schemeClr>
                                      </a:solidFill>
                                      <a:latin typeface="Cambria Math" panose="02040503050406030204" pitchFamily="18" charset="0"/>
                                    </a:rPr>
                                    <m:t>𝛽</m:t>
                                  </m:r>
                                </m:e>
                                <m:sub>
                                  <m:r>
                                    <a:rPr lang="en-CA" sz="2400" i="1">
                                      <a:solidFill>
                                        <a:schemeClr val="accent5">
                                          <a:lumMod val="75000"/>
                                        </a:schemeClr>
                                      </a:solidFill>
                                      <a:latin typeface="Cambria Math" panose="02040503050406030204" pitchFamily="18" charset="0"/>
                                    </a:rPr>
                                    <m:t>1</m:t>
                                  </m:r>
                                </m:sub>
                              </m:sSub>
                              <m:r>
                                <a:rPr lang="en-CA" sz="2400" i="1">
                                  <a:solidFill>
                                    <a:schemeClr val="accent5">
                                      <a:lumMod val="75000"/>
                                    </a:schemeClr>
                                  </a:solidFill>
                                  <a:latin typeface="Cambria Math" panose="02040503050406030204" pitchFamily="18" charset="0"/>
                                </a:rPr>
                                <m:t>+</m:t>
                              </m:r>
                              <m:sSub>
                                <m:sSubPr>
                                  <m:ctrlPr>
                                    <a:rPr lang="en-CA" sz="2400" i="1">
                                      <a:solidFill>
                                        <a:schemeClr val="accent5">
                                          <a:lumMod val="75000"/>
                                        </a:schemeClr>
                                      </a:solidFill>
                                      <a:latin typeface="Cambria Math" panose="02040503050406030204" pitchFamily="18" charset="0"/>
                                    </a:rPr>
                                  </m:ctrlPr>
                                </m:sSubPr>
                                <m:e>
                                  <m:r>
                                    <a:rPr lang="en-CA" sz="2400" i="1">
                                      <a:solidFill>
                                        <a:schemeClr val="accent5">
                                          <a:lumMod val="75000"/>
                                        </a:schemeClr>
                                      </a:solidFill>
                                      <a:latin typeface="Cambria Math" panose="02040503050406030204" pitchFamily="18" charset="0"/>
                                    </a:rPr>
                                    <m:t>𝛽</m:t>
                                  </m:r>
                                </m:e>
                                <m:sub>
                                  <m:r>
                                    <a:rPr lang="en-CA" sz="2400" i="1">
                                      <a:solidFill>
                                        <a:schemeClr val="accent5">
                                          <a:lumMod val="75000"/>
                                        </a:schemeClr>
                                      </a:solidFill>
                                      <a:latin typeface="Cambria Math" panose="02040503050406030204" pitchFamily="18" charset="0"/>
                                    </a:rPr>
                                    <m:t>2</m:t>
                                  </m:r>
                                </m:sub>
                              </m:sSub>
                              <m:r>
                                <m:rPr>
                                  <m:sty m:val="p"/>
                                </m:rPr>
                                <a:rPr lang="en-CA" sz="2400">
                                  <a:solidFill>
                                    <a:schemeClr val="accent5">
                                      <a:lumMod val="75000"/>
                                    </a:schemeClr>
                                  </a:solidFill>
                                  <a:latin typeface="Cambria Math" panose="02040503050406030204" pitchFamily="18" charset="0"/>
                                </a:rPr>
                                <m:t>EDUC</m:t>
                              </m:r>
                              <m:r>
                                <a:rPr lang="en-US" sz="2400" i="1">
                                  <a:solidFill>
                                    <a:schemeClr val="accent5">
                                      <a:lumMod val="75000"/>
                                    </a:schemeClr>
                                  </a:solidFill>
                                  <a:latin typeface="Cambria Math"/>
                                </a:rPr>
                                <m:t> </m:t>
                              </m:r>
                              <m:r>
                                <m:rPr>
                                  <m:sty m:val="p"/>
                                </m:rPr>
                                <a:rPr lang="en-US" sz="2400" i="0">
                                  <a:solidFill>
                                    <a:schemeClr val="accent5">
                                      <a:lumMod val="75000"/>
                                    </a:schemeClr>
                                  </a:solidFill>
                                  <a:latin typeface="Cambria Math"/>
                                </a:rPr>
                                <m:t>for</m:t>
                              </m:r>
                              <m:r>
                                <a:rPr lang="en-US" sz="2400" i="1">
                                  <a:solidFill>
                                    <a:schemeClr val="accent5">
                                      <a:lumMod val="75000"/>
                                    </a:schemeClr>
                                  </a:solidFill>
                                  <a:latin typeface="Cambria Math"/>
                                </a:rPr>
                                <m:t> </m:t>
                              </m:r>
                              <m:r>
                                <m:rPr>
                                  <m:sty m:val="p"/>
                                </m:rPr>
                                <a:rPr lang="en-US" sz="2400" i="0">
                                  <a:solidFill>
                                    <a:schemeClr val="accent5">
                                      <a:lumMod val="75000"/>
                                    </a:schemeClr>
                                  </a:solidFill>
                                  <a:latin typeface="Cambria Math"/>
                                </a:rPr>
                                <m:t>East</m:t>
                              </m:r>
                            </m:e>
                          </m:eqArr>
                        </m:e>
                      </m:d>
                    </m:oMath>
                  </m:oMathPara>
                </a14:m>
                <a:endParaRPr lang="en-US" sz="2400" b="1" dirty="0">
                  <a:solidFill>
                    <a:schemeClr val="accent2">
                      <a:lumMod val="75000"/>
                    </a:schemeClr>
                  </a:solidFill>
                  <a:cs typeface="Times New Roman" panose="02020603050405020304" pitchFamily="18" charset="0"/>
                </a:endParaRPr>
              </a:p>
              <a:p>
                <a:endParaRPr lang="en-US" sz="2400" dirty="0">
                  <a:cs typeface="Times New Roman" panose="02020603050405020304" pitchFamily="18" charset="0"/>
                </a:endParaRPr>
              </a:p>
              <a:p>
                <a:endParaRPr lang="en-US" sz="2400" dirty="0">
                  <a:cs typeface="Times New Roman" panose="02020603050405020304" pitchFamily="18" charset="0"/>
                </a:endParaRPr>
              </a:p>
              <a:p>
                <a:endParaRPr lang="en-US" sz="2400" dirty="0">
                  <a:cs typeface="Times New Roman" panose="02020603050405020304" pitchFamily="18" charset="0"/>
                </a:endParaRPr>
              </a:p>
              <a:p>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405791" cy="5141388"/>
              </a:xfrm>
              <a:blipFill>
                <a:blip r:embed="rId3"/>
                <a:stretch>
                  <a:fillRect l="-972" t="-2017"/>
                </a:stretch>
              </a:blipFill>
            </p:spPr>
            <p:txBody>
              <a:bodyPr/>
              <a:lstStyle/>
              <a:p>
                <a:r>
                  <a:rPr lang="en-US">
                    <a:noFill/>
                  </a:rPr>
                  <a:t> </a:t>
                </a:r>
              </a:p>
            </p:txBody>
          </p:sp>
        </mc:Fallback>
      </mc:AlternateContent>
      <p:pic>
        <p:nvPicPr>
          <p:cNvPr id="4" name="Picture 2" descr="RStudio - RStudio">
            <a:extLst>
              <a:ext uri="{FF2B5EF4-FFF2-40B4-BE49-F238E27FC236}">
                <a16:creationId xmlns:a16="http://schemas.microsoft.com/office/drawing/2014/main" id="{774A0C79-0C76-426C-B5D8-C00B08B6265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27629" y="5209968"/>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667365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Avoiding the Dummy Variable Trap</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405791" cy="5141388"/>
              </a:xfrm>
            </p:spPr>
            <p:txBody>
              <a:bodyPr>
                <a:normAutofit/>
              </a:bodyPr>
              <a:lstStyle/>
              <a:p>
                <a:r>
                  <a:rPr lang="en-US" sz="2400" dirty="0">
                    <a:cs typeface="Times New Roman" panose="02020603050405020304" pitchFamily="18" charset="0"/>
                  </a:rPr>
                  <a:t>Suppose we have </a:t>
                </a:r>
                <a:r>
                  <a:rPr lang="en-US" sz="2400" b="1" dirty="0">
                    <a:cs typeface="Times New Roman" panose="02020603050405020304" pitchFamily="18" charset="0"/>
                  </a:rPr>
                  <a:t>four regions </a:t>
                </a:r>
                <a:r>
                  <a:rPr lang="en-US" sz="2400" dirty="0">
                    <a:cs typeface="Times New Roman" panose="02020603050405020304" pitchFamily="18" charset="0"/>
                  </a:rPr>
                  <a:t>that we care about </a:t>
                </a:r>
              </a:p>
              <a:p>
                <a:pPr lvl="1"/>
                <a:r>
                  <a:rPr lang="en-US" sz="2200" dirty="0">
                    <a:cs typeface="Times New Roman" panose="02020603050405020304" pitchFamily="18" charset="0"/>
                  </a:rPr>
                  <a:t>(South, Midwest, East, West)</a:t>
                </a:r>
              </a:p>
              <a:p>
                <a:pPr marL="0" indent="0">
                  <a:buNone/>
                </a:pPr>
                <a:r>
                  <a:rPr lang="en-US" sz="2400" b="1" dirty="0">
                    <a:solidFill>
                      <a:schemeClr val="accent2">
                        <a:lumMod val="75000"/>
                      </a:schemeClr>
                    </a:solidFill>
                    <a:cs typeface="Times New Roman" panose="02020603050405020304" pitchFamily="18" charset="0"/>
                  </a:rPr>
                  <a:t>We can include three (</a:t>
                </a:r>
                <a14:m>
                  <m:oMath xmlns:m="http://schemas.openxmlformats.org/officeDocument/2006/math">
                    <m:r>
                      <a:rPr lang="en-US" sz="2400" b="1" i="1" smtClean="0">
                        <a:solidFill>
                          <a:schemeClr val="accent2">
                            <a:lumMod val="75000"/>
                          </a:schemeClr>
                        </a:solidFill>
                        <a:latin typeface="Cambria Math" panose="02040503050406030204" pitchFamily="18" charset="0"/>
                        <a:cs typeface="Times New Roman" panose="02020603050405020304" pitchFamily="18" charset="0"/>
                      </a:rPr>
                      <m:t>𝑵</m:t>
                    </m:r>
                    <m:r>
                      <a:rPr lang="en-US" sz="2400" b="1" i="1" smtClean="0">
                        <a:solidFill>
                          <a:schemeClr val="accent2">
                            <a:lumMod val="75000"/>
                          </a:schemeClr>
                        </a:solidFill>
                        <a:latin typeface="Cambria Math" panose="02040503050406030204" pitchFamily="18" charset="0"/>
                        <a:cs typeface="Times New Roman" panose="02020603050405020304" pitchFamily="18" charset="0"/>
                      </a:rPr>
                      <m:t>−</m:t>
                    </m:r>
                    <m:r>
                      <a:rPr lang="en-US" sz="2400" b="1" i="1" smtClean="0">
                        <a:solidFill>
                          <a:schemeClr val="accent2">
                            <a:lumMod val="75000"/>
                          </a:schemeClr>
                        </a:solidFill>
                        <a:latin typeface="Cambria Math" panose="02040503050406030204" pitchFamily="18" charset="0"/>
                        <a:cs typeface="Times New Roman" panose="02020603050405020304" pitchFamily="18" charset="0"/>
                      </a:rPr>
                      <m:t>𝟏</m:t>
                    </m:r>
                    <m:r>
                      <a:rPr lang="en-US" sz="2400" b="1" i="1" smtClean="0">
                        <a:solidFill>
                          <a:schemeClr val="accent2">
                            <a:lumMod val="75000"/>
                          </a:schemeClr>
                        </a:solidFill>
                        <a:latin typeface="Cambria Math" panose="02040503050406030204" pitchFamily="18" charset="0"/>
                        <a:cs typeface="Times New Roman" panose="02020603050405020304" pitchFamily="18" charset="0"/>
                      </a:rPr>
                      <m:t>)</m:t>
                    </m:r>
                  </m:oMath>
                </a14:m>
                <a:r>
                  <a:rPr lang="en-US" sz="2400" b="1" dirty="0">
                    <a:solidFill>
                      <a:schemeClr val="accent2">
                        <a:lumMod val="75000"/>
                      </a:schemeClr>
                    </a:solidFill>
                    <a:cs typeface="Times New Roman" panose="02020603050405020304" pitchFamily="18" charset="0"/>
                  </a:rPr>
                  <a:t> dummy variables in regression: </a:t>
                </a:r>
              </a:p>
              <a:p>
                <a:pPr>
                  <a:spcBef>
                    <a:spcPts val="0"/>
                  </a:spcBef>
                </a:pPr>
                <a:r>
                  <a:rPr lang="en-US" sz="2400" dirty="0">
                    <a:cs typeface="Times New Roman" panose="02020603050405020304" pitchFamily="18" charset="0"/>
                  </a:rPr>
                  <a:t>Need to pick a baseline category </a:t>
                </a:r>
              </a:p>
              <a:p>
                <a:pPr>
                  <a:spcBef>
                    <a:spcPts val="0"/>
                  </a:spcBef>
                </a:pPr>
                <a:r>
                  <a:rPr lang="en-US" sz="2400" dirty="0">
                    <a:cs typeface="Times New Roman" panose="02020603050405020304" pitchFamily="18" charset="0"/>
                  </a:rPr>
                  <a:t>Interpreted as the “comparison group” </a:t>
                </a:r>
              </a:p>
              <a:p>
                <a:pPr>
                  <a:spcBef>
                    <a:spcPts val="0"/>
                  </a:spcBef>
                </a:pPr>
                <a:r>
                  <a:rPr lang="en-US" sz="2400" i="0" dirty="0">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a:t>Interpretation is difficult, so typically need a </a:t>
                </a:r>
                <a:r>
                  <a:rPr lang="en-US" sz="2400" b="1" i="0" dirty="0">
                    <a:solidFill>
                      <a:schemeClr val="accent3">
                        <a:lumMod val="75000"/>
                      </a:schemeClr>
                    </a:solidFill>
                    <a:latin typeface="Cambria Math" panose="02040503050406030204" pitchFamily="18" charset="0"/>
                    <a:ea typeface="Open Sans" panose="020B0606030504020204" pitchFamily="34" charset="0"/>
                    <a:cs typeface="Open Sans" panose="020B0606030504020204" pitchFamily="34" charset="0"/>
                  </a:rPr>
                  <a:t>joint test</a:t>
                </a:r>
                <a:r>
                  <a:rPr lang="en-US" sz="2400" i="0" dirty="0">
                    <a:solidFill>
                      <a:schemeClr val="accent3">
                        <a:lumMod val="75000"/>
                      </a:schemeClr>
                    </a:solidFill>
                    <a:latin typeface="Cambria Math" panose="02040503050406030204" pitchFamily="18" charset="0"/>
                    <a:ea typeface="Open Sans" panose="020B0606030504020204" pitchFamily="34" charset="0"/>
                    <a:cs typeface="Open Sans" panose="020B0606030504020204" pitchFamily="34" charset="0"/>
                  </a:rPr>
                  <a:t> </a:t>
                </a:r>
                <a:r>
                  <a:rPr lang="en-US" sz="2400" i="0" dirty="0">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a:t>to assess value of categorical relationships</a:t>
                </a:r>
                <a:endParaRPr lang="en-US" sz="2400" b="1" dirty="0">
                  <a:solidFill>
                    <a:schemeClr val="accent2">
                      <a:lumMod val="75000"/>
                    </a:schemeClr>
                  </a:solidFill>
                  <a:cs typeface="Times New Roman" panose="02020603050405020304" pitchFamily="18" charset="0"/>
                </a:endParaRPr>
              </a:p>
              <a:p>
                <a:endParaRPr lang="en-US" sz="2400" dirty="0">
                  <a:cs typeface="Times New Roman" panose="02020603050405020304" pitchFamily="18" charset="0"/>
                </a:endParaRPr>
              </a:p>
              <a:p>
                <a:endParaRPr lang="en-US" sz="2400" dirty="0">
                  <a:cs typeface="Times New Roman" panose="02020603050405020304" pitchFamily="18" charset="0"/>
                </a:endParaRPr>
              </a:p>
              <a:p>
                <a:endParaRPr lang="en-US" sz="2400" dirty="0">
                  <a:cs typeface="Times New Roman" panose="02020603050405020304" pitchFamily="18" charset="0"/>
                </a:endParaRPr>
              </a:p>
              <a:p>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405791" cy="5141388"/>
              </a:xfrm>
              <a:blipFill>
                <a:blip r:embed="rId3"/>
                <a:stretch>
                  <a:fillRect l="-972" t="-1305" r="-1426"/>
                </a:stretch>
              </a:blipFill>
            </p:spPr>
            <p:txBody>
              <a:bodyPr/>
              <a:lstStyle/>
              <a:p>
                <a:r>
                  <a:rPr lang="en-US">
                    <a:noFill/>
                  </a:rPr>
                  <a:t> </a:t>
                </a:r>
              </a:p>
            </p:txBody>
          </p:sp>
        </mc:Fallback>
      </mc:AlternateContent>
      <p:pic>
        <p:nvPicPr>
          <p:cNvPr id="4" name="Picture 2" descr="RStudio - RStudio">
            <a:extLst>
              <a:ext uri="{FF2B5EF4-FFF2-40B4-BE49-F238E27FC236}">
                <a16:creationId xmlns:a16="http://schemas.microsoft.com/office/drawing/2014/main" id="{774A0C79-0C76-426C-B5D8-C00B08B6265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27629" y="5209968"/>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54548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8DBD79-56E8-8596-26ED-EA5D1C780C4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C923C33-EC6D-6386-9DCF-90383390F69A}"/>
              </a:ext>
            </a:extLst>
          </p:cNvPr>
          <p:cNvSpPr>
            <a:spLocks noGrp="1"/>
          </p:cNvSpPr>
          <p:nvPr>
            <p:ph type="title"/>
          </p:nvPr>
        </p:nvSpPr>
        <p:spPr>
          <a:xfrm>
            <a:off x="152400" y="137160"/>
            <a:ext cx="10439400" cy="624840"/>
          </a:xfrm>
        </p:spPr>
        <p:txBody>
          <a:bodyPr>
            <a:noAutofit/>
          </a:bodyPr>
          <a:lstStyle/>
          <a:p>
            <a:r>
              <a:rPr lang="en-US" sz="3600" dirty="0">
                <a:cs typeface="Times New Roman" panose="02020603050405020304" pitchFamily="18" charset="0"/>
              </a:rPr>
              <a:t>Case study: Interpreting a regression</a:t>
            </a:r>
            <a:endParaRPr lang="en-US" sz="3600" dirty="0">
              <a:latin typeface="Times New Roman" panose="02020603050405020304" pitchFamily="18" charset="0"/>
              <a:cs typeface="Times New Roman" panose="02020603050405020304" pitchFamily="18" charset="0"/>
            </a:endParaRPr>
          </a:p>
        </p:txBody>
      </p:sp>
      <p:pic>
        <p:nvPicPr>
          <p:cNvPr id="5" name="Content Placeholder 4">
            <a:extLst>
              <a:ext uri="{FF2B5EF4-FFF2-40B4-BE49-F238E27FC236}">
                <a16:creationId xmlns:a16="http://schemas.microsoft.com/office/drawing/2014/main" id="{B75500E9-406D-6210-1051-CBB13AD9F8ED}"/>
              </a:ext>
            </a:extLst>
          </p:cNvPr>
          <p:cNvPicPr>
            <a:picLocks noGrp="1" noChangeAspect="1"/>
          </p:cNvPicPr>
          <p:nvPr>
            <p:ph idx="1"/>
          </p:nvPr>
        </p:nvPicPr>
        <p:blipFill>
          <a:blip r:embed="rId3"/>
          <a:stretch>
            <a:fillRect/>
          </a:stretch>
        </p:blipFill>
        <p:spPr>
          <a:xfrm>
            <a:off x="2286000" y="663686"/>
            <a:ext cx="7620000" cy="6118114"/>
          </a:xfrm>
        </p:spPr>
      </p:pic>
      <p:sp>
        <p:nvSpPr>
          <p:cNvPr id="3" name="Rectangle 2">
            <a:extLst>
              <a:ext uri="{FF2B5EF4-FFF2-40B4-BE49-F238E27FC236}">
                <a16:creationId xmlns:a16="http://schemas.microsoft.com/office/drawing/2014/main" id="{C82F82B5-974E-76E3-BC25-B7E369140DBE}"/>
              </a:ext>
            </a:extLst>
          </p:cNvPr>
          <p:cNvSpPr/>
          <p:nvPr/>
        </p:nvSpPr>
        <p:spPr>
          <a:xfrm>
            <a:off x="1981200" y="2362200"/>
            <a:ext cx="8153400" cy="1066800"/>
          </a:xfrm>
          <a:prstGeom prst="rect">
            <a:avLst/>
          </a:prstGeom>
          <a:noFill/>
          <a:ln w="5715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5851648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So What do I Control For (again?) </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09601" y="1066801"/>
            <a:ext cx="10015390" cy="5141388"/>
          </a:xfrm>
        </p:spPr>
        <p:txBody>
          <a:bodyPr>
            <a:normAutofit/>
          </a:bodyPr>
          <a:lstStyle/>
          <a:p>
            <a:r>
              <a:rPr lang="en-US" sz="2400" dirty="0">
                <a:cs typeface="Times New Roman" panose="02020603050405020304" pitchFamily="18" charset="0"/>
              </a:rPr>
              <a:t>If you are doing </a:t>
            </a:r>
            <a:r>
              <a:rPr lang="en-US" sz="2400" b="1" dirty="0">
                <a:cs typeface="Times New Roman" panose="02020603050405020304" pitchFamily="18" charset="0"/>
              </a:rPr>
              <a:t>model-based inference, </a:t>
            </a:r>
            <a:r>
              <a:rPr lang="en-US" sz="2400" dirty="0">
                <a:cs typeface="Times New Roman" panose="02020603050405020304" pitchFamily="18" charset="0"/>
              </a:rPr>
              <a:t>your choice of controls really matters! </a:t>
            </a:r>
          </a:p>
        </p:txBody>
      </p:sp>
      <p:pic>
        <p:nvPicPr>
          <p:cNvPr id="6" name="Picture 5">
            <a:extLst>
              <a:ext uri="{FF2B5EF4-FFF2-40B4-BE49-F238E27FC236}">
                <a16:creationId xmlns:a16="http://schemas.microsoft.com/office/drawing/2014/main" id="{346E26C2-6B48-6200-CDCF-103D96009774}"/>
              </a:ext>
            </a:extLst>
          </p:cNvPr>
          <p:cNvPicPr>
            <a:picLocks noChangeAspect="1"/>
          </p:cNvPicPr>
          <p:nvPr/>
        </p:nvPicPr>
        <p:blipFill>
          <a:blip r:embed="rId3"/>
          <a:stretch>
            <a:fillRect/>
          </a:stretch>
        </p:blipFill>
        <p:spPr>
          <a:xfrm>
            <a:off x="1250885" y="1769115"/>
            <a:ext cx="8732822" cy="1868380"/>
          </a:xfrm>
          <a:prstGeom prst="rect">
            <a:avLst/>
          </a:prstGeom>
        </p:spPr>
      </p:pic>
    </p:spTree>
    <p:extLst>
      <p:ext uri="{BB962C8B-B14F-4D97-AF65-F5344CB8AC3E}">
        <p14:creationId xmlns:p14="http://schemas.microsoft.com/office/powerpoint/2010/main" val="189444305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So What do I Control For (again?) </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09601" y="1066801"/>
            <a:ext cx="10015390" cy="5141388"/>
          </a:xfrm>
        </p:spPr>
        <p:txBody>
          <a:bodyPr>
            <a:normAutofit/>
          </a:bodyPr>
          <a:lstStyle/>
          <a:p>
            <a:r>
              <a:rPr lang="en-US" sz="2400" dirty="0">
                <a:cs typeface="Times New Roman" panose="02020603050405020304" pitchFamily="18" charset="0"/>
              </a:rPr>
              <a:t>If you are doing </a:t>
            </a:r>
            <a:r>
              <a:rPr lang="en-US" sz="2400" b="1" dirty="0">
                <a:cs typeface="Times New Roman" panose="02020603050405020304" pitchFamily="18" charset="0"/>
              </a:rPr>
              <a:t>model-based inference, </a:t>
            </a:r>
            <a:r>
              <a:rPr lang="en-US" sz="2400" dirty="0">
                <a:cs typeface="Times New Roman" panose="02020603050405020304" pitchFamily="18" charset="0"/>
              </a:rPr>
              <a:t>your choice of controls really matters! </a:t>
            </a:r>
          </a:p>
        </p:txBody>
      </p:sp>
      <p:pic>
        <p:nvPicPr>
          <p:cNvPr id="6" name="Picture 5">
            <a:extLst>
              <a:ext uri="{FF2B5EF4-FFF2-40B4-BE49-F238E27FC236}">
                <a16:creationId xmlns:a16="http://schemas.microsoft.com/office/drawing/2014/main" id="{346E26C2-6B48-6200-CDCF-103D96009774}"/>
              </a:ext>
            </a:extLst>
          </p:cNvPr>
          <p:cNvPicPr>
            <a:picLocks noChangeAspect="1"/>
          </p:cNvPicPr>
          <p:nvPr/>
        </p:nvPicPr>
        <p:blipFill>
          <a:blip r:embed="rId3"/>
          <a:stretch>
            <a:fillRect/>
          </a:stretch>
        </p:blipFill>
        <p:spPr>
          <a:xfrm>
            <a:off x="1250885" y="1769115"/>
            <a:ext cx="8732822" cy="1868380"/>
          </a:xfrm>
          <a:prstGeom prst="rect">
            <a:avLst/>
          </a:prstGeom>
        </p:spPr>
      </p:pic>
      <p:pic>
        <p:nvPicPr>
          <p:cNvPr id="8" name="Picture 7">
            <a:extLst>
              <a:ext uri="{FF2B5EF4-FFF2-40B4-BE49-F238E27FC236}">
                <a16:creationId xmlns:a16="http://schemas.microsoft.com/office/drawing/2014/main" id="{28EF9840-8CFF-9732-0E7B-B98C3D7E3B0F}"/>
              </a:ext>
            </a:extLst>
          </p:cNvPr>
          <p:cNvPicPr>
            <a:picLocks noChangeAspect="1"/>
          </p:cNvPicPr>
          <p:nvPr/>
        </p:nvPicPr>
        <p:blipFill>
          <a:blip r:embed="rId4"/>
          <a:stretch>
            <a:fillRect/>
          </a:stretch>
        </p:blipFill>
        <p:spPr>
          <a:xfrm>
            <a:off x="935473" y="3038112"/>
            <a:ext cx="9787654" cy="3274646"/>
          </a:xfrm>
          <a:prstGeom prst="rect">
            <a:avLst/>
          </a:prstGeom>
        </p:spPr>
      </p:pic>
    </p:spTree>
    <p:extLst>
      <p:ext uri="{BB962C8B-B14F-4D97-AF65-F5344CB8AC3E}">
        <p14:creationId xmlns:p14="http://schemas.microsoft.com/office/powerpoint/2010/main" val="82176333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So What do I Control For (again?) </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09601" y="1066801"/>
            <a:ext cx="10015390" cy="5141388"/>
          </a:xfrm>
        </p:spPr>
        <p:txBody>
          <a:bodyPr>
            <a:normAutofit/>
          </a:bodyPr>
          <a:lstStyle/>
          <a:p>
            <a:r>
              <a:rPr lang="en-US" sz="2400" dirty="0">
                <a:cs typeface="Times New Roman" panose="02020603050405020304" pitchFamily="18" charset="0"/>
              </a:rPr>
              <a:t>If you are doing </a:t>
            </a:r>
            <a:r>
              <a:rPr lang="en-US" sz="2400" b="1" dirty="0">
                <a:cs typeface="Times New Roman" panose="02020603050405020304" pitchFamily="18" charset="0"/>
              </a:rPr>
              <a:t>model-based inference, </a:t>
            </a:r>
            <a:r>
              <a:rPr lang="en-US" sz="2400" dirty="0">
                <a:cs typeface="Times New Roman" panose="02020603050405020304" pitchFamily="18" charset="0"/>
              </a:rPr>
              <a:t>your choice of controls really matters! </a:t>
            </a:r>
          </a:p>
        </p:txBody>
      </p:sp>
      <p:pic>
        <p:nvPicPr>
          <p:cNvPr id="6" name="Picture 5">
            <a:extLst>
              <a:ext uri="{FF2B5EF4-FFF2-40B4-BE49-F238E27FC236}">
                <a16:creationId xmlns:a16="http://schemas.microsoft.com/office/drawing/2014/main" id="{346E26C2-6B48-6200-CDCF-103D96009774}"/>
              </a:ext>
            </a:extLst>
          </p:cNvPr>
          <p:cNvPicPr>
            <a:picLocks noChangeAspect="1"/>
          </p:cNvPicPr>
          <p:nvPr/>
        </p:nvPicPr>
        <p:blipFill>
          <a:blip r:embed="rId3"/>
          <a:stretch>
            <a:fillRect/>
          </a:stretch>
        </p:blipFill>
        <p:spPr>
          <a:xfrm>
            <a:off x="1250885" y="1769115"/>
            <a:ext cx="8732822" cy="1868380"/>
          </a:xfrm>
          <a:prstGeom prst="rect">
            <a:avLst/>
          </a:prstGeom>
        </p:spPr>
      </p:pic>
      <p:pic>
        <p:nvPicPr>
          <p:cNvPr id="5" name="Picture 4">
            <a:extLst>
              <a:ext uri="{FF2B5EF4-FFF2-40B4-BE49-F238E27FC236}">
                <a16:creationId xmlns:a16="http://schemas.microsoft.com/office/drawing/2014/main" id="{FCA3B6DB-E2C4-D996-DD8B-29594955BACD}"/>
              </a:ext>
            </a:extLst>
          </p:cNvPr>
          <p:cNvPicPr>
            <a:picLocks noChangeAspect="1"/>
          </p:cNvPicPr>
          <p:nvPr/>
        </p:nvPicPr>
        <p:blipFill>
          <a:blip r:embed="rId4"/>
          <a:stretch>
            <a:fillRect/>
          </a:stretch>
        </p:blipFill>
        <p:spPr>
          <a:xfrm>
            <a:off x="550985" y="3024445"/>
            <a:ext cx="10498015" cy="3496163"/>
          </a:xfrm>
          <a:prstGeom prst="rect">
            <a:avLst/>
          </a:prstGeom>
        </p:spPr>
      </p:pic>
    </p:spTree>
    <p:extLst>
      <p:ext uri="{BB962C8B-B14F-4D97-AF65-F5344CB8AC3E}">
        <p14:creationId xmlns:p14="http://schemas.microsoft.com/office/powerpoint/2010/main" val="393582076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So What do I Control For (again?) </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09601" y="1066801"/>
            <a:ext cx="10015390" cy="5141388"/>
          </a:xfrm>
        </p:spPr>
        <p:txBody>
          <a:bodyPr>
            <a:normAutofit/>
          </a:bodyPr>
          <a:lstStyle/>
          <a:p>
            <a:r>
              <a:rPr lang="en-US" sz="2400" dirty="0">
                <a:cs typeface="Times New Roman" panose="02020603050405020304" pitchFamily="18" charset="0"/>
              </a:rPr>
              <a:t>If you are doing </a:t>
            </a:r>
            <a:r>
              <a:rPr lang="en-US" sz="2400" b="1" dirty="0">
                <a:cs typeface="Times New Roman" panose="02020603050405020304" pitchFamily="18" charset="0"/>
              </a:rPr>
              <a:t>model-based inference, </a:t>
            </a:r>
            <a:r>
              <a:rPr lang="en-US" sz="2400" dirty="0">
                <a:cs typeface="Times New Roman" panose="02020603050405020304" pitchFamily="18" charset="0"/>
              </a:rPr>
              <a:t>your choice of controls really matters! </a:t>
            </a:r>
          </a:p>
        </p:txBody>
      </p:sp>
      <p:pic>
        <p:nvPicPr>
          <p:cNvPr id="6" name="Picture 5">
            <a:extLst>
              <a:ext uri="{FF2B5EF4-FFF2-40B4-BE49-F238E27FC236}">
                <a16:creationId xmlns:a16="http://schemas.microsoft.com/office/drawing/2014/main" id="{346E26C2-6B48-6200-CDCF-103D96009774}"/>
              </a:ext>
            </a:extLst>
          </p:cNvPr>
          <p:cNvPicPr>
            <a:picLocks noChangeAspect="1"/>
          </p:cNvPicPr>
          <p:nvPr/>
        </p:nvPicPr>
        <p:blipFill>
          <a:blip r:embed="rId3"/>
          <a:stretch>
            <a:fillRect/>
          </a:stretch>
        </p:blipFill>
        <p:spPr>
          <a:xfrm>
            <a:off x="1250885" y="1769115"/>
            <a:ext cx="8732822" cy="1868380"/>
          </a:xfrm>
          <a:prstGeom prst="rect">
            <a:avLst/>
          </a:prstGeom>
        </p:spPr>
      </p:pic>
      <p:pic>
        <p:nvPicPr>
          <p:cNvPr id="7" name="Picture 6">
            <a:extLst>
              <a:ext uri="{FF2B5EF4-FFF2-40B4-BE49-F238E27FC236}">
                <a16:creationId xmlns:a16="http://schemas.microsoft.com/office/drawing/2014/main" id="{A174A2BC-9BA3-7BF8-1B67-ABC021C4B5F2}"/>
              </a:ext>
            </a:extLst>
          </p:cNvPr>
          <p:cNvPicPr>
            <a:picLocks noChangeAspect="1"/>
          </p:cNvPicPr>
          <p:nvPr/>
        </p:nvPicPr>
        <p:blipFill>
          <a:blip r:embed="rId4"/>
          <a:stretch>
            <a:fillRect/>
          </a:stretch>
        </p:blipFill>
        <p:spPr>
          <a:xfrm>
            <a:off x="975635" y="3045448"/>
            <a:ext cx="9707330" cy="3162741"/>
          </a:xfrm>
          <a:prstGeom prst="rect">
            <a:avLst/>
          </a:prstGeom>
        </p:spPr>
      </p:pic>
    </p:spTree>
    <p:extLst>
      <p:ext uri="{BB962C8B-B14F-4D97-AF65-F5344CB8AC3E}">
        <p14:creationId xmlns:p14="http://schemas.microsoft.com/office/powerpoint/2010/main" val="23391138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8686800" cy="624840"/>
          </a:xfrm>
        </p:spPr>
        <p:txBody>
          <a:bodyPr>
            <a:normAutofit fontScale="90000"/>
          </a:bodyPr>
          <a:lstStyle/>
          <a:p>
            <a:r>
              <a:rPr lang="en-US" dirty="0">
                <a:cs typeface="Times New Roman" panose="02020603050405020304" pitchFamily="18" charset="0"/>
              </a:rPr>
              <a:t>Population Model: Multiple Variables</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609601" y="1066801"/>
                <a:ext cx="10015390" cy="5141388"/>
              </a:xfrm>
            </p:spPr>
            <p:txBody>
              <a:bodyPr>
                <a:normAutofit/>
              </a:bodyPr>
              <a:lstStyle/>
              <a:p>
                <a:pPr marL="274320" lvl="1" indent="0">
                  <a:buNone/>
                </a:pPr>
                <a14:m>
                  <m:oMathPara xmlns:m="http://schemas.openxmlformats.org/officeDocument/2006/math">
                    <m:oMathParaPr>
                      <m:jc m:val="centerGroup"/>
                    </m:oMathParaPr>
                    <m:oMath xmlns:m="http://schemas.openxmlformats.org/officeDocument/2006/math">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𝑦</m:t>
                      </m:r>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0</m:t>
                          </m:r>
                        </m:sub>
                      </m:sSub>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1</m:t>
                          </m:r>
                        </m:sub>
                      </m:s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𝐷</m:t>
                      </m:r>
                      <m:r>
                        <a:rPr lang="en-US" sz="2400" b="1"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US" sz="2400" b="1"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400" b="1"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𝜷</m:t>
                          </m:r>
                        </m:e>
                        <m:sub>
                          <m:r>
                            <a:rPr lang="en-US" sz="2400" b="1"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𝟐</m:t>
                          </m:r>
                        </m:sub>
                      </m:sSub>
                      <m:sSub>
                        <m:sSubPr>
                          <m:ctrlPr>
                            <a:rPr lang="en-US" sz="2400" b="1"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400" b="1"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𝒙</m:t>
                          </m:r>
                        </m:e>
                        <m:sub>
                          <m:r>
                            <a:rPr lang="en-US" sz="2400" b="1"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𝟐</m:t>
                          </m:r>
                        </m:sub>
                      </m:sSub>
                      <m:r>
                        <a:rPr lang="en-US" sz="2400" b="1"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 …+</m:t>
                      </m:r>
                      <m:sSub>
                        <m:sSubPr>
                          <m:ctrlPr>
                            <a:rPr lang="en-US" sz="2400" b="1"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400" b="1"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𝜷</m:t>
                          </m:r>
                        </m:e>
                        <m:sub>
                          <m:r>
                            <a:rPr lang="en-US" sz="2400" b="1"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𝒏</m:t>
                          </m:r>
                        </m:sub>
                      </m:sSub>
                      <m:sSub>
                        <m:sSubPr>
                          <m:ctrlPr>
                            <a:rPr lang="en-US" sz="2400" b="1"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400" b="1"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𝒙</m:t>
                          </m:r>
                        </m:e>
                        <m:sub>
                          <m:r>
                            <a:rPr lang="en-US" sz="2400" b="1"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𝒏</m:t>
                          </m:r>
                        </m:sub>
                      </m:sSub>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𝜀</m:t>
                      </m:r>
                    </m:oMath>
                  </m:oMathPara>
                </a14:m>
                <a:endParaRPr lang="en-CA" sz="2400" dirty="0">
                  <a:solidFill>
                    <a:schemeClr val="tx1"/>
                  </a:solidFill>
                  <a:latin typeface="Open Sans"/>
                  <a:ea typeface="Open Sans" panose="020B0606030504020204" pitchFamily="34" charset="0"/>
                  <a:cs typeface="Open Sans" panose="020B0606030504020204" pitchFamily="34" charset="0"/>
                </a:endParaRPr>
              </a:p>
              <a:p>
                <a14:m>
                  <m:oMath xmlns:m="http://schemas.openxmlformats.org/officeDocument/2006/math">
                    <m:r>
                      <a:rPr lang="en-US" sz="2400" b="0" i="1" smtClean="0">
                        <a:latin typeface="Cambria Math" panose="02040503050406030204" pitchFamily="18" charset="0"/>
                        <a:cs typeface="Times New Roman" panose="02020603050405020304" pitchFamily="18" charset="0"/>
                      </a:rPr>
                      <m:t>𝑦</m:t>
                    </m:r>
                  </m:oMath>
                </a14:m>
                <a:r>
                  <a:rPr lang="en-US" sz="2400" dirty="0">
                    <a:cs typeface="Times New Roman" panose="02020603050405020304" pitchFamily="18" charset="0"/>
                  </a:rPr>
                  <a:t> is the dependent variable (outcome)</a:t>
                </a:r>
              </a:p>
              <a:p>
                <a:r>
                  <a:rPr lang="en-US" sz="2400" b="0" dirty="0">
                    <a:cs typeface="Times New Roman" panose="02020603050405020304" pitchFamily="18" charset="0"/>
                  </a:rPr>
                  <a:t>Each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𝑖</m:t>
                        </m:r>
                      </m:sub>
                    </m:sSub>
                  </m:oMath>
                </a14:m>
                <a:r>
                  <a:rPr lang="en-US" sz="2400" dirty="0">
                    <a:cs typeface="Times New Roman" panose="02020603050405020304" pitchFamily="18" charset="0"/>
                  </a:rPr>
                  <a:t> (and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𝐷</m:t>
                    </m:r>
                    <m:r>
                      <a:rPr lang="en-US" sz="2400" b="0" i="1" smtClean="0">
                        <a:latin typeface="Cambria Math" panose="02040503050406030204" pitchFamily="18" charset="0"/>
                        <a:cs typeface="Times New Roman" panose="02020603050405020304" pitchFamily="18" charset="0"/>
                      </a:rPr>
                      <m:t>)</m:t>
                    </m:r>
                  </m:oMath>
                </a14:m>
                <a:r>
                  <a:rPr lang="en-US" sz="2400" dirty="0">
                    <a:cs typeface="Times New Roman" panose="02020603050405020304" pitchFamily="18" charset="0"/>
                  </a:rPr>
                  <a:t> is a different independent variable:</a:t>
                </a:r>
              </a:p>
              <a:p>
                <a:pPr lvl="1"/>
                <a:r>
                  <a:rPr lang="en-US" sz="2400" dirty="0">
                    <a:cs typeface="Times New Roman" panose="02020603050405020304" pitchFamily="18" charset="0"/>
                  </a:rPr>
                  <a:t>Treatment status</a:t>
                </a:r>
              </a:p>
              <a:p>
                <a:pPr lvl="1"/>
                <a:r>
                  <a:rPr lang="en-US" sz="2400" dirty="0">
                    <a:cs typeface="Times New Roman" panose="02020603050405020304" pitchFamily="18" charset="0"/>
                  </a:rPr>
                  <a:t>Demographics (race, income, education, location, etc.)</a:t>
                </a:r>
              </a:p>
              <a:p>
                <a:r>
                  <a:rPr lang="en-US" sz="2400" b="1" dirty="0">
                    <a:cs typeface="Times New Roman" panose="02020603050405020304" pitchFamily="18" charset="0"/>
                  </a:rPr>
                  <a:t>Why would we want to include multiple variables in a regression? </a:t>
                </a:r>
              </a:p>
              <a:p>
                <a:endParaRPr lang="en-US" sz="2400" dirty="0">
                  <a:cs typeface="Times New Roman" panose="02020603050405020304" pitchFamily="18" charset="0"/>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609601" y="1066801"/>
                <a:ext cx="10015390" cy="5141388"/>
              </a:xfrm>
              <a:blipFill>
                <a:blip r:embed="rId3"/>
                <a:stretch>
                  <a:fillRect l="-426"/>
                </a:stretch>
              </a:blipFill>
            </p:spPr>
            <p:txBody>
              <a:bodyPr/>
              <a:lstStyle/>
              <a:p>
                <a:r>
                  <a:rPr lang="en-US">
                    <a:noFill/>
                  </a:rPr>
                  <a:t> </a:t>
                </a:r>
              </a:p>
            </p:txBody>
          </p:sp>
        </mc:Fallback>
      </mc:AlternateContent>
    </p:spTree>
    <p:extLst>
      <p:ext uri="{BB962C8B-B14F-4D97-AF65-F5344CB8AC3E}">
        <p14:creationId xmlns:p14="http://schemas.microsoft.com/office/powerpoint/2010/main" val="35615148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So What do I Control For (again?) </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09601" y="1066801"/>
            <a:ext cx="10015390" cy="5141388"/>
          </a:xfrm>
        </p:spPr>
        <p:txBody>
          <a:bodyPr>
            <a:normAutofit/>
          </a:bodyPr>
          <a:lstStyle/>
          <a:p>
            <a:r>
              <a:rPr lang="en-US" sz="2400" dirty="0">
                <a:cs typeface="Times New Roman" panose="02020603050405020304" pitchFamily="18" charset="0"/>
              </a:rPr>
              <a:t>If you are doing </a:t>
            </a:r>
            <a:r>
              <a:rPr lang="en-US" sz="2400" b="1" dirty="0">
                <a:cs typeface="Times New Roman" panose="02020603050405020304" pitchFamily="18" charset="0"/>
              </a:rPr>
              <a:t>model-based inference, </a:t>
            </a:r>
            <a:r>
              <a:rPr lang="en-US" sz="2400" dirty="0">
                <a:cs typeface="Times New Roman" panose="02020603050405020304" pitchFamily="18" charset="0"/>
              </a:rPr>
              <a:t>your choice of controls really matters! </a:t>
            </a:r>
          </a:p>
        </p:txBody>
      </p:sp>
      <p:pic>
        <p:nvPicPr>
          <p:cNvPr id="6" name="Picture 5">
            <a:extLst>
              <a:ext uri="{FF2B5EF4-FFF2-40B4-BE49-F238E27FC236}">
                <a16:creationId xmlns:a16="http://schemas.microsoft.com/office/drawing/2014/main" id="{346E26C2-6B48-6200-CDCF-103D96009774}"/>
              </a:ext>
            </a:extLst>
          </p:cNvPr>
          <p:cNvPicPr>
            <a:picLocks noChangeAspect="1"/>
          </p:cNvPicPr>
          <p:nvPr/>
        </p:nvPicPr>
        <p:blipFill>
          <a:blip r:embed="rId3"/>
          <a:stretch>
            <a:fillRect/>
          </a:stretch>
        </p:blipFill>
        <p:spPr>
          <a:xfrm>
            <a:off x="1250885" y="1769115"/>
            <a:ext cx="8732822" cy="1868380"/>
          </a:xfrm>
          <a:prstGeom prst="rect">
            <a:avLst/>
          </a:prstGeom>
        </p:spPr>
      </p:pic>
      <p:pic>
        <p:nvPicPr>
          <p:cNvPr id="5" name="Picture 4">
            <a:extLst>
              <a:ext uri="{FF2B5EF4-FFF2-40B4-BE49-F238E27FC236}">
                <a16:creationId xmlns:a16="http://schemas.microsoft.com/office/drawing/2014/main" id="{1AABDBE4-BE75-B116-5986-084E12D13CDE}"/>
              </a:ext>
            </a:extLst>
          </p:cNvPr>
          <p:cNvPicPr>
            <a:picLocks noChangeAspect="1"/>
          </p:cNvPicPr>
          <p:nvPr/>
        </p:nvPicPr>
        <p:blipFill rotWithShape="1">
          <a:blip r:embed="rId4"/>
          <a:srcRect b="38408"/>
          <a:stretch/>
        </p:blipFill>
        <p:spPr>
          <a:xfrm>
            <a:off x="152400" y="2969322"/>
            <a:ext cx="11564964" cy="3238867"/>
          </a:xfrm>
          <a:prstGeom prst="rect">
            <a:avLst/>
          </a:prstGeom>
        </p:spPr>
      </p:pic>
    </p:spTree>
    <p:extLst>
      <p:ext uri="{BB962C8B-B14F-4D97-AF65-F5344CB8AC3E}">
        <p14:creationId xmlns:p14="http://schemas.microsoft.com/office/powerpoint/2010/main" val="2717001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So What do I Control For (again?) </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09601" y="1066801"/>
            <a:ext cx="10015390" cy="5141388"/>
          </a:xfrm>
        </p:spPr>
        <p:txBody>
          <a:bodyPr>
            <a:normAutofit/>
          </a:bodyPr>
          <a:lstStyle/>
          <a:p>
            <a:r>
              <a:rPr lang="en-US" sz="2400" dirty="0">
                <a:cs typeface="Times New Roman" panose="02020603050405020304" pitchFamily="18" charset="0"/>
              </a:rPr>
              <a:t>If you are doing </a:t>
            </a:r>
            <a:r>
              <a:rPr lang="en-US" sz="2400" b="1" dirty="0">
                <a:cs typeface="Times New Roman" panose="02020603050405020304" pitchFamily="18" charset="0"/>
              </a:rPr>
              <a:t>model-based inference, </a:t>
            </a:r>
            <a:r>
              <a:rPr lang="en-US" sz="2400" dirty="0">
                <a:cs typeface="Times New Roman" panose="02020603050405020304" pitchFamily="18" charset="0"/>
              </a:rPr>
              <a:t>your choice of controls really matters! </a:t>
            </a:r>
          </a:p>
        </p:txBody>
      </p:sp>
      <p:pic>
        <p:nvPicPr>
          <p:cNvPr id="6" name="Picture 5">
            <a:extLst>
              <a:ext uri="{FF2B5EF4-FFF2-40B4-BE49-F238E27FC236}">
                <a16:creationId xmlns:a16="http://schemas.microsoft.com/office/drawing/2014/main" id="{346E26C2-6B48-6200-CDCF-103D96009774}"/>
              </a:ext>
            </a:extLst>
          </p:cNvPr>
          <p:cNvPicPr>
            <a:picLocks noChangeAspect="1"/>
          </p:cNvPicPr>
          <p:nvPr/>
        </p:nvPicPr>
        <p:blipFill>
          <a:blip r:embed="rId3"/>
          <a:stretch>
            <a:fillRect/>
          </a:stretch>
        </p:blipFill>
        <p:spPr>
          <a:xfrm>
            <a:off x="1250885" y="1769115"/>
            <a:ext cx="8732822" cy="1868380"/>
          </a:xfrm>
          <a:prstGeom prst="rect">
            <a:avLst/>
          </a:prstGeom>
        </p:spPr>
      </p:pic>
      <p:pic>
        <p:nvPicPr>
          <p:cNvPr id="7" name="Picture 6">
            <a:extLst>
              <a:ext uri="{FF2B5EF4-FFF2-40B4-BE49-F238E27FC236}">
                <a16:creationId xmlns:a16="http://schemas.microsoft.com/office/drawing/2014/main" id="{143924E1-2EA1-4135-0A86-2714BBDF74E4}"/>
              </a:ext>
            </a:extLst>
          </p:cNvPr>
          <p:cNvPicPr>
            <a:picLocks noChangeAspect="1"/>
          </p:cNvPicPr>
          <p:nvPr/>
        </p:nvPicPr>
        <p:blipFill>
          <a:blip r:embed="rId4"/>
          <a:stretch>
            <a:fillRect/>
          </a:stretch>
        </p:blipFill>
        <p:spPr>
          <a:xfrm>
            <a:off x="820789" y="3159056"/>
            <a:ext cx="9593014" cy="4334480"/>
          </a:xfrm>
          <a:prstGeom prst="rect">
            <a:avLst/>
          </a:prstGeom>
        </p:spPr>
      </p:pic>
    </p:spTree>
    <p:extLst>
      <p:ext uri="{BB962C8B-B14F-4D97-AF65-F5344CB8AC3E}">
        <p14:creationId xmlns:p14="http://schemas.microsoft.com/office/powerpoint/2010/main" val="278225660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C9A78B-A24A-D31F-AE14-9F9B7097815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02A696C-FA43-5140-C234-ED7DC17C8E92}"/>
              </a:ext>
            </a:extLst>
          </p:cNvPr>
          <p:cNvSpPr>
            <a:spLocks noGrp="1"/>
          </p:cNvSpPr>
          <p:nvPr>
            <p:ph type="title"/>
          </p:nvPr>
        </p:nvSpPr>
        <p:spPr>
          <a:xfrm>
            <a:off x="609600" y="337391"/>
            <a:ext cx="10439400" cy="624840"/>
          </a:xfrm>
        </p:spPr>
        <p:txBody>
          <a:bodyPr>
            <a:noAutofit/>
          </a:bodyPr>
          <a:lstStyle/>
          <a:p>
            <a:r>
              <a:rPr lang="en-US" sz="3600" dirty="0">
                <a:cs typeface="Times New Roman" panose="02020603050405020304" pitchFamily="18" charset="0"/>
              </a:rPr>
              <a:t>Mini Referee Report</a:t>
            </a:r>
            <a:endParaRPr lang="en-US" sz="36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7D1EA95B-024A-A1CF-02E5-8A5A379BCE67}"/>
              </a:ext>
            </a:extLst>
          </p:cNvPr>
          <p:cNvSpPr>
            <a:spLocks noGrp="1"/>
          </p:cNvSpPr>
          <p:nvPr>
            <p:ph idx="1"/>
          </p:nvPr>
        </p:nvSpPr>
        <p:spPr>
          <a:xfrm>
            <a:off x="914400" y="1066801"/>
            <a:ext cx="9984829" cy="5141388"/>
          </a:xfrm>
        </p:spPr>
        <p:txBody>
          <a:bodyPr>
            <a:normAutofit/>
          </a:bodyPr>
          <a:lstStyle/>
          <a:p>
            <a:r>
              <a:rPr lang="en-US" sz="2400" dirty="0">
                <a:cs typeface="Times New Roman" panose="02020603050405020304" pitchFamily="18" charset="0"/>
              </a:rPr>
              <a:t>What do you think about these papers?</a:t>
            </a:r>
          </a:p>
          <a:p>
            <a:pPr lvl="1"/>
            <a:r>
              <a:rPr lang="en-US" sz="2200" dirty="0">
                <a:cs typeface="Times New Roman" panose="02020603050405020304" pitchFamily="18" charset="0"/>
              </a:rPr>
              <a:t>Any concerns? </a:t>
            </a:r>
          </a:p>
          <a:p>
            <a:pPr lvl="1"/>
            <a:r>
              <a:rPr lang="en-US" sz="2200" dirty="0">
                <a:cs typeface="Times New Roman" panose="02020603050405020304" pitchFamily="18" charset="0"/>
              </a:rPr>
              <a:t>Anything clever?</a:t>
            </a:r>
          </a:p>
          <a:p>
            <a:pPr lvl="1"/>
            <a:r>
              <a:rPr lang="en-US" sz="2200" dirty="0">
                <a:cs typeface="Times New Roman" panose="02020603050405020304" pitchFamily="18" charset="0"/>
              </a:rPr>
              <a:t>What would you extend? </a:t>
            </a:r>
          </a:p>
        </p:txBody>
      </p:sp>
      <p:pic>
        <p:nvPicPr>
          <p:cNvPr id="5" name="Picture 4">
            <a:extLst>
              <a:ext uri="{FF2B5EF4-FFF2-40B4-BE49-F238E27FC236}">
                <a16:creationId xmlns:a16="http://schemas.microsoft.com/office/drawing/2014/main" id="{51940E37-22F6-9865-084C-29FA99C0DF0E}"/>
              </a:ext>
            </a:extLst>
          </p:cNvPr>
          <p:cNvPicPr>
            <a:picLocks noChangeAspect="1"/>
          </p:cNvPicPr>
          <p:nvPr/>
        </p:nvPicPr>
        <p:blipFill>
          <a:blip r:embed="rId3"/>
          <a:stretch>
            <a:fillRect/>
          </a:stretch>
        </p:blipFill>
        <p:spPr>
          <a:xfrm>
            <a:off x="4295130" y="2329032"/>
            <a:ext cx="6753870" cy="4191577"/>
          </a:xfrm>
          <a:prstGeom prst="rect">
            <a:avLst/>
          </a:prstGeom>
        </p:spPr>
      </p:pic>
    </p:spTree>
    <p:extLst>
      <p:ext uri="{BB962C8B-B14F-4D97-AF65-F5344CB8AC3E}">
        <p14:creationId xmlns:p14="http://schemas.microsoft.com/office/powerpoint/2010/main" val="235946910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10625328" cy="4041648"/>
          </a:xfrm>
        </p:spPr>
        <p:txBody>
          <a:bodyPr>
            <a:normAutofit/>
          </a:bodyPr>
          <a:lstStyle/>
          <a:p>
            <a:r>
              <a:rPr lang="en-US" sz="5400" dirty="0">
                <a:latin typeface="Times New Roman" panose="02020603050405020304" pitchFamily="18" charset="0"/>
                <a:cs typeface="Times New Roman" panose="02020603050405020304" pitchFamily="18" charset="0"/>
              </a:rPr>
              <a:t>Practical Regression Tips</a:t>
            </a:r>
          </a:p>
        </p:txBody>
      </p:sp>
      <p:sp>
        <p:nvSpPr>
          <p:cNvPr id="3" name="Content Placeholder 2"/>
          <p:cNvSpPr>
            <a:spLocks noGrp="1"/>
          </p:cNvSpPr>
          <p:nvPr>
            <p:ph type="subTitle" idx="1"/>
          </p:nvPr>
        </p:nvSpPr>
        <p:spPr/>
        <p:txBody>
          <a:bodyPr>
            <a:normAutofit/>
          </a:bodyPr>
          <a:lstStyle/>
          <a:p>
            <a:pPr marL="274320" lvl="1" indent="0">
              <a:buNone/>
            </a:pPr>
            <a:endParaRPr lang="en-CA" sz="2000" dirty="0">
              <a:solidFill>
                <a:schemeClr val="tx1"/>
              </a:solidFill>
              <a:latin typeface="Open Sans"/>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09294374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65760"/>
            <a:ext cx="10344912" cy="777240"/>
          </a:xfrm>
        </p:spPr>
        <p:txBody>
          <a:bodyPr>
            <a:normAutofit/>
          </a:bodyPr>
          <a:lstStyle/>
          <a:p>
            <a:r>
              <a:rPr lang="en-US" dirty="0">
                <a:cs typeface="Times New Roman" panose="02020603050405020304" pitchFamily="18" charset="0"/>
              </a:rPr>
              <a:t>Table 2 Fallacy: </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5515113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65760"/>
            <a:ext cx="10344912" cy="777240"/>
          </a:xfrm>
        </p:spPr>
        <p:txBody>
          <a:bodyPr>
            <a:normAutofit/>
          </a:bodyPr>
          <a:lstStyle/>
          <a:p>
            <a:r>
              <a:rPr lang="en-US" dirty="0">
                <a:cs typeface="Times New Roman" panose="02020603050405020304" pitchFamily="18" charset="0"/>
              </a:rPr>
              <a:t>Reading &amp; Constructing a Regression Table</a:t>
            </a:r>
            <a:endParaRPr lang="en-US"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741B9900-C993-43A7-AE82-FB87098E19BA}"/>
              </a:ext>
            </a:extLst>
          </p:cNvPr>
          <p:cNvPicPr>
            <a:picLocks noChangeAspect="1"/>
          </p:cNvPicPr>
          <p:nvPr/>
        </p:nvPicPr>
        <p:blipFill>
          <a:blip r:embed="rId2"/>
          <a:stretch>
            <a:fillRect/>
          </a:stretch>
        </p:blipFill>
        <p:spPr>
          <a:xfrm>
            <a:off x="609600" y="1295401"/>
            <a:ext cx="6126480" cy="4166005"/>
          </a:xfrm>
          <a:prstGeom prst="rect">
            <a:avLst/>
          </a:prstGeom>
        </p:spPr>
      </p:pic>
      <p:sp>
        <p:nvSpPr>
          <p:cNvPr id="3" name="Content Placeholder 2"/>
          <p:cNvSpPr>
            <a:spLocks noGrp="1"/>
          </p:cNvSpPr>
          <p:nvPr>
            <p:ph idx="1"/>
          </p:nvPr>
        </p:nvSpPr>
        <p:spPr>
          <a:xfrm>
            <a:off x="6629400" y="1295402"/>
            <a:ext cx="4648200" cy="5210172"/>
          </a:xfrm>
        </p:spPr>
        <p:txBody>
          <a:bodyPr>
            <a:normAutofit/>
          </a:bodyPr>
          <a:lstStyle/>
          <a:p>
            <a:r>
              <a:rPr lang="en-US" sz="2200" dirty="0">
                <a:cs typeface="Times New Roman" panose="02020603050405020304" pitchFamily="18" charset="0"/>
              </a:rPr>
              <a:t>Concise way to present multiple regressions</a:t>
            </a:r>
          </a:p>
          <a:p>
            <a:r>
              <a:rPr lang="en-US" sz="2200" dirty="0">
                <a:cs typeface="Times New Roman" panose="02020603050405020304" pitchFamily="18" charset="0"/>
              </a:rPr>
              <a:t>What should you look for when reading a table? </a:t>
            </a:r>
          </a:p>
          <a:p>
            <a:pPr lvl="1"/>
            <a:r>
              <a:rPr lang="en-US" sz="2200" dirty="0">
                <a:cs typeface="Times New Roman" panose="02020603050405020304" pitchFamily="18" charset="0"/>
              </a:rPr>
              <a:t>Key differences across models</a:t>
            </a:r>
          </a:p>
          <a:p>
            <a:pPr lvl="1"/>
            <a:r>
              <a:rPr lang="en-US" sz="2200" dirty="0">
                <a:cs typeface="Times New Roman" panose="02020603050405020304" pitchFamily="18" charset="0"/>
              </a:rPr>
              <a:t>Identify parameter authors care about</a:t>
            </a:r>
          </a:p>
          <a:p>
            <a:pPr lvl="1"/>
            <a:r>
              <a:rPr lang="en-US" sz="2200" dirty="0">
                <a:cs typeface="Times New Roman" panose="02020603050405020304" pitchFamily="18" charset="0"/>
              </a:rPr>
              <a:t>Look for changes across columns</a:t>
            </a:r>
          </a:p>
        </p:txBody>
      </p:sp>
    </p:spTree>
    <p:extLst>
      <p:ext uri="{BB962C8B-B14F-4D97-AF65-F5344CB8AC3E}">
        <p14:creationId xmlns:p14="http://schemas.microsoft.com/office/powerpoint/2010/main" val="195526401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65760"/>
            <a:ext cx="10344912" cy="777240"/>
          </a:xfrm>
        </p:spPr>
        <p:txBody>
          <a:bodyPr>
            <a:normAutofit/>
          </a:bodyPr>
          <a:lstStyle/>
          <a:p>
            <a:r>
              <a:rPr lang="en-US" dirty="0">
                <a:cs typeface="Times New Roman" panose="02020603050405020304" pitchFamily="18" charset="0"/>
              </a:rPr>
              <a:t>Reading &amp; Constructing a Regression Table</a:t>
            </a:r>
            <a:endParaRPr lang="en-US"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741B9900-C993-43A7-AE82-FB87098E19BA}"/>
              </a:ext>
            </a:extLst>
          </p:cNvPr>
          <p:cNvPicPr>
            <a:picLocks noChangeAspect="1"/>
          </p:cNvPicPr>
          <p:nvPr/>
        </p:nvPicPr>
        <p:blipFill>
          <a:blip r:embed="rId3"/>
          <a:stretch>
            <a:fillRect/>
          </a:stretch>
        </p:blipFill>
        <p:spPr>
          <a:xfrm>
            <a:off x="609600" y="1295401"/>
            <a:ext cx="6126480" cy="4166005"/>
          </a:xfrm>
          <a:prstGeom prst="rect">
            <a:avLst/>
          </a:prstGeom>
        </p:spPr>
      </p:pic>
      <p:sp>
        <p:nvSpPr>
          <p:cNvPr id="3" name="Content Placeholder 2"/>
          <p:cNvSpPr>
            <a:spLocks noGrp="1"/>
          </p:cNvSpPr>
          <p:nvPr>
            <p:ph idx="1"/>
          </p:nvPr>
        </p:nvSpPr>
        <p:spPr>
          <a:xfrm>
            <a:off x="6629400" y="1295402"/>
            <a:ext cx="4648200" cy="5210172"/>
          </a:xfrm>
        </p:spPr>
        <p:txBody>
          <a:bodyPr>
            <a:normAutofit/>
          </a:bodyPr>
          <a:lstStyle/>
          <a:p>
            <a:r>
              <a:rPr lang="en-US" sz="2200" dirty="0">
                <a:cs typeface="Times New Roman" panose="02020603050405020304" pitchFamily="18" charset="0"/>
              </a:rPr>
              <a:t>Concise way to present multiple regressions</a:t>
            </a:r>
          </a:p>
          <a:p>
            <a:r>
              <a:rPr lang="en-US" sz="2200" dirty="0">
                <a:cs typeface="Times New Roman" panose="02020603050405020304" pitchFamily="18" charset="0"/>
              </a:rPr>
              <a:t>What should you look for when reading a table? </a:t>
            </a:r>
          </a:p>
          <a:p>
            <a:pPr lvl="1"/>
            <a:r>
              <a:rPr lang="en-US" sz="2200" dirty="0">
                <a:cs typeface="Times New Roman" panose="02020603050405020304" pitchFamily="18" charset="0"/>
              </a:rPr>
              <a:t>Key differences across models</a:t>
            </a:r>
          </a:p>
          <a:p>
            <a:pPr lvl="1"/>
            <a:r>
              <a:rPr lang="en-US" sz="2200" dirty="0">
                <a:cs typeface="Times New Roman" panose="02020603050405020304" pitchFamily="18" charset="0"/>
              </a:rPr>
              <a:t>Identify parameter authors care about</a:t>
            </a:r>
          </a:p>
          <a:p>
            <a:pPr lvl="1"/>
            <a:r>
              <a:rPr lang="en-US" sz="2200" dirty="0">
                <a:cs typeface="Times New Roman" panose="02020603050405020304" pitchFamily="18" charset="0"/>
              </a:rPr>
              <a:t>Look for changes across columns</a:t>
            </a:r>
          </a:p>
          <a:p>
            <a:r>
              <a:rPr lang="en-US" sz="2200" dirty="0">
                <a:cs typeface="Times New Roman" panose="02020603050405020304" pitchFamily="18" charset="0"/>
              </a:rPr>
              <a:t>Other notes: </a:t>
            </a:r>
          </a:p>
          <a:p>
            <a:pPr lvl="1"/>
            <a:r>
              <a:rPr lang="en-US" sz="2200" dirty="0">
                <a:cs typeface="Times New Roman" panose="02020603050405020304" pitchFamily="18" charset="0"/>
              </a:rPr>
              <a:t>Asterisks and standard errors</a:t>
            </a:r>
          </a:p>
        </p:txBody>
      </p:sp>
      <p:sp>
        <p:nvSpPr>
          <p:cNvPr id="4" name="Oval 3">
            <a:extLst>
              <a:ext uri="{FF2B5EF4-FFF2-40B4-BE49-F238E27FC236}">
                <a16:creationId xmlns:a16="http://schemas.microsoft.com/office/drawing/2014/main" id="{C4E53F0C-D351-4884-97F2-82812B30BF70}"/>
              </a:ext>
            </a:extLst>
          </p:cNvPr>
          <p:cNvSpPr/>
          <p:nvPr/>
        </p:nvSpPr>
        <p:spPr>
          <a:xfrm>
            <a:off x="381000" y="4876800"/>
            <a:ext cx="3124200" cy="584606"/>
          </a:xfrm>
          <a:prstGeom prst="ellipse">
            <a:avLst/>
          </a:prstGeom>
          <a:noFill/>
          <a:ln w="3810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D3197485-BEFF-4774-9DFF-595FF5CF3B99}"/>
              </a:ext>
            </a:extLst>
          </p:cNvPr>
          <p:cNvSpPr/>
          <p:nvPr/>
        </p:nvSpPr>
        <p:spPr>
          <a:xfrm>
            <a:off x="3124200" y="2227742"/>
            <a:ext cx="3124200" cy="584606"/>
          </a:xfrm>
          <a:prstGeom prst="ellipse">
            <a:avLst/>
          </a:prstGeom>
          <a:noFill/>
          <a:ln w="3810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3419414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65760"/>
            <a:ext cx="10344912" cy="777240"/>
          </a:xfrm>
        </p:spPr>
        <p:txBody>
          <a:bodyPr>
            <a:normAutofit/>
          </a:bodyPr>
          <a:lstStyle/>
          <a:p>
            <a:r>
              <a:rPr lang="en-US" dirty="0">
                <a:cs typeface="Times New Roman" panose="02020603050405020304" pitchFamily="18" charset="0"/>
              </a:rPr>
              <a:t>Reading &amp; Constructing a Regression Table</a:t>
            </a:r>
            <a:endParaRPr lang="en-US"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741B9900-C993-43A7-AE82-FB87098E19BA}"/>
              </a:ext>
            </a:extLst>
          </p:cNvPr>
          <p:cNvPicPr>
            <a:picLocks noChangeAspect="1"/>
          </p:cNvPicPr>
          <p:nvPr/>
        </p:nvPicPr>
        <p:blipFill>
          <a:blip r:embed="rId2"/>
          <a:stretch>
            <a:fillRect/>
          </a:stretch>
        </p:blipFill>
        <p:spPr>
          <a:xfrm>
            <a:off x="609600" y="1295401"/>
            <a:ext cx="6126480" cy="4166005"/>
          </a:xfrm>
          <a:prstGeom prst="rect">
            <a:avLst/>
          </a:prstGeom>
        </p:spPr>
      </p:pic>
      <p:sp>
        <p:nvSpPr>
          <p:cNvPr id="3" name="Content Placeholder 2"/>
          <p:cNvSpPr>
            <a:spLocks noGrp="1"/>
          </p:cNvSpPr>
          <p:nvPr>
            <p:ph idx="1"/>
          </p:nvPr>
        </p:nvSpPr>
        <p:spPr>
          <a:xfrm>
            <a:off x="6629400" y="1295402"/>
            <a:ext cx="4648200" cy="5210172"/>
          </a:xfrm>
        </p:spPr>
        <p:txBody>
          <a:bodyPr>
            <a:normAutofit/>
          </a:bodyPr>
          <a:lstStyle/>
          <a:p>
            <a:r>
              <a:rPr lang="en-US" sz="2200" dirty="0">
                <a:cs typeface="Times New Roman" panose="02020603050405020304" pitchFamily="18" charset="0"/>
              </a:rPr>
              <a:t>Concise way to present multiple regressions</a:t>
            </a:r>
          </a:p>
          <a:p>
            <a:r>
              <a:rPr lang="en-US" sz="2200" dirty="0">
                <a:cs typeface="Times New Roman" panose="02020603050405020304" pitchFamily="18" charset="0"/>
              </a:rPr>
              <a:t>What should you look for when reading a table? </a:t>
            </a:r>
          </a:p>
          <a:p>
            <a:pPr lvl="1"/>
            <a:r>
              <a:rPr lang="en-US" sz="2200" dirty="0">
                <a:cs typeface="Times New Roman" panose="02020603050405020304" pitchFamily="18" charset="0"/>
              </a:rPr>
              <a:t>Key differences across models</a:t>
            </a:r>
          </a:p>
          <a:p>
            <a:pPr lvl="1"/>
            <a:r>
              <a:rPr lang="en-US" sz="2200" dirty="0">
                <a:cs typeface="Times New Roman" panose="02020603050405020304" pitchFamily="18" charset="0"/>
              </a:rPr>
              <a:t>Identify parameter authors care about</a:t>
            </a:r>
          </a:p>
          <a:p>
            <a:pPr lvl="1"/>
            <a:r>
              <a:rPr lang="en-US" sz="2200" dirty="0">
                <a:cs typeface="Times New Roman" panose="02020603050405020304" pitchFamily="18" charset="0"/>
              </a:rPr>
              <a:t>Look for changes across columns</a:t>
            </a:r>
          </a:p>
          <a:p>
            <a:r>
              <a:rPr lang="en-US" sz="2200" dirty="0">
                <a:cs typeface="Times New Roman" panose="02020603050405020304" pitchFamily="18" charset="0"/>
              </a:rPr>
              <a:t>Other notes: </a:t>
            </a:r>
          </a:p>
          <a:p>
            <a:pPr lvl="1"/>
            <a:r>
              <a:rPr lang="en-US" sz="2200" dirty="0">
                <a:cs typeface="Times New Roman" panose="02020603050405020304" pitchFamily="18" charset="0"/>
              </a:rPr>
              <a:t>Asterisks and standard errors</a:t>
            </a:r>
          </a:p>
          <a:p>
            <a:pPr lvl="1"/>
            <a:r>
              <a:rPr lang="en-US" sz="2200" i="1" dirty="0">
                <a:cs typeface="Times New Roman" panose="02020603050405020304" pitchFamily="18" charset="0"/>
              </a:rPr>
              <a:t>N</a:t>
            </a:r>
          </a:p>
        </p:txBody>
      </p:sp>
      <p:sp>
        <p:nvSpPr>
          <p:cNvPr id="5" name="Oval 4">
            <a:extLst>
              <a:ext uri="{FF2B5EF4-FFF2-40B4-BE49-F238E27FC236}">
                <a16:creationId xmlns:a16="http://schemas.microsoft.com/office/drawing/2014/main" id="{C35DE200-22BF-44F6-B3FC-B92E9AB0D3B4}"/>
              </a:ext>
            </a:extLst>
          </p:cNvPr>
          <p:cNvSpPr/>
          <p:nvPr/>
        </p:nvSpPr>
        <p:spPr>
          <a:xfrm>
            <a:off x="457200" y="3505200"/>
            <a:ext cx="5791200" cy="584606"/>
          </a:xfrm>
          <a:prstGeom prst="ellipse">
            <a:avLst/>
          </a:prstGeom>
          <a:noFill/>
          <a:ln w="3810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4575540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65760"/>
            <a:ext cx="10344912" cy="777240"/>
          </a:xfrm>
        </p:spPr>
        <p:txBody>
          <a:bodyPr>
            <a:normAutofit/>
          </a:bodyPr>
          <a:lstStyle/>
          <a:p>
            <a:r>
              <a:rPr lang="en-US" dirty="0">
                <a:cs typeface="Times New Roman" panose="02020603050405020304" pitchFamily="18" charset="0"/>
              </a:rPr>
              <a:t>Reading &amp; Constructing a Regression Table</a:t>
            </a:r>
            <a:endParaRPr lang="en-US"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741B9900-C993-43A7-AE82-FB87098E19BA}"/>
              </a:ext>
            </a:extLst>
          </p:cNvPr>
          <p:cNvPicPr>
            <a:picLocks noChangeAspect="1"/>
          </p:cNvPicPr>
          <p:nvPr/>
        </p:nvPicPr>
        <p:blipFill>
          <a:blip r:embed="rId2"/>
          <a:stretch>
            <a:fillRect/>
          </a:stretch>
        </p:blipFill>
        <p:spPr>
          <a:xfrm>
            <a:off x="609600" y="1295401"/>
            <a:ext cx="6126480" cy="4166005"/>
          </a:xfrm>
          <a:prstGeom prst="rect">
            <a:avLst/>
          </a:prstGeom>
        </p:spPr>
      </p:pic>
      <p:sp>
        <p:nvSpPr>
          <p:cNvPr id="3" name="Content Placeholder 2"/>
          <p:cNvSpPr>
            <a:spLocks noGrp="1"/>
          </p:cNvSpPr>
          <p:nvPr>
            <p:ph idx="1"/>
          </p:nvPr>
        </p:nvSpPr>
        <p:spPr>
          <a:xfrm>
            <a:off x="6629400" y="1295402"/>
            <a:ext cx="4648200" cy="5210172"/>
          </a:xfrm>
        </p:spPr>
        <p:txBody>
          <a:bodyPr>
            <a:normAutofit/>
          </a:bodyPr>
          <a:lstStyle/>
          <a:p>
            <a:r>
              <a:rPr lang="en-US" sz="2200" dirty="0">
                <a:cs typeface="Times New Roman" panose="02020603050405020304" pitchFamily="18" charset="0"/>
              </a:rPr>
              <a:t>Concise way to present multiple regressions</a:t>
            </a:r>
          </a:p>
          <a:p>
            <a:r>
              <a:rPr lang="en-US" sz="2200" dirty="0">
                <a:cs typeface="Times New Roman" panose="02020603050405020304" pitchFamily="18" charset="0"/>
              </a:rPr>
              <a:t>What should you look for when reading a table? </a:t>
            </a:r>
          </a:p>
          <a:p>
            <a:pPr lvl="1"/>
            <a:r>
              <a:rPr lang="en-US" sz="2200" dirty="0">
                <a:cs typeface="Times New Roman" panose="02020603050405020304" pitchFamily="18" charset="0"/>
              </a:rPr>
              <a:t>Key differences across models</a:t>
            </a:r>
          </a:p>
          <a:p>
            <a:pPr lvl="1"/>
            <a:r>
              <a:rPr lang="en-US" sz="2200" dirty="0">
                <a:cs typeface="Times New Roman" panose="02020603050405020304" pitchFamily="18" charset="0"/>
              </a:rPr>
              <a:t>Identify parameter authors care about</a:t>
            </a:r>
          </a:p>
          <a:p>
            <a:pPr lvl="1"/>
            <a:r>
              <a:rPr lang="en-US" sz="2200" dirty="0">
                <a:cs typeface="Times New Roman" panose="02020603050405020304" pitchFamily="18" charset="0"/>
              </a:rPr>
              <a:t>Look for changes across columns</a:t>
            </a:r>
          </a:p>
          <a:p>
            <a:r>
              <a:rPr lang="en-US" sz="2200" dirty="0">
                <a:cs typeface="Times New Roman" panose="02020603050405020304" pitchFamily="18" charset="0"/>
              </a:rPr>
              <a:t>Other notes: </a:t>
            </a:r>
          </a:p>
          <a:p>
            <a:pPr lvl="1"/>
            <a:r>
              <a:rPr lang="en-US" sz="2200" dirty="0">
                <a:cs typeface="Times New Roman" panose="02020603050405020304" pitchFamily="18" charset="0"/>
              </a:rPr>
              <a:t>Asterisks and standard errors</a:t>
            </a:r>
          </a:p>
          <a:p>
            <a:pPr lvl="1"/>
            <a:r>
              <a:rPr lang="en-US" sz="2200" i="1" dirty="0">
                <a:cs typeface="Times New Roman" panose="02020603050405020304" pitchFamily="18" charset="0"/>
              </a:rPr>
              <a:t>N</a:t>
            </a:r>
          </a:p>
          <a:p>
            <a:pPr lvl="1"/>
            <a:r>
              <a:rPr lang="en-US" sz="2200" dirty="0">
                <a:cs typeface="Times New Roman" panose="02020603050405020304" pitchFamily="18" charset="0"/>
              </a:rPr>
              <a:t>Overall model performance</a:t>
            </a:r>
          </a:p>
        </p:txBody>
      </p:sp>
      <p:sp>
        <p:nvSpPr>
          <p:cNvPr id="5" name="Oval 4">
            <a:extLst>
              <a:ext uri="{FF2B5EF4-FFF2-40B4-BE49-F238E27FC236}">
                <a16:creationId xmlns:a16="http://schemas.microsoft.com/office/drawing/2014/main" id="{743A1893-226B-4B0A-BD35-12592FE17CB7}"/>
              </a:ext>
            </a:extLst>
          </p:cNvPr>
          <p:cNvSpPr/>
          <p:nvPr/>
        </p:nvSpPr>
        <p:spPr>
          <a:xfrm>
            <a:off x="457200" y="3810000"/>
            <a:ext cx="990600" cy="1371600"/>
          </a:xfrm>
          <a:prstGeom prst="ellipse">
            <a:avLst/>
          </a:prstGeom>
          <a:noFill/>
          <a:ln w="3810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7437307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65760"/>
            <a:ext cx="10344912" cy="777240"/>
          </a:xfrm>
        </p:spPr>
        <p:txBody>
          <a:bodyPr>
            <a:normAutofit/>
          </a:bodyPr>
          <a:lstStyle/>
          <a:p>
            <a:r>
              <a:rPr lang="en-US" dirty="0">
                <a:cs typeface="Times New Roman" panose="02020603050405020304" pitchFamily="18" charset="0"/>
              </a:rPr>
              <a:t>Reading &amp; Constructing a Regression Table</a:t>
            </a:r>
            <a:endParaRPr lang="en-US"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741B9900-C993-43A7-AE82-FB87098E19BA}"/>
              </a:ext>
            </a:extLst>
          </p:cNvPr>
          <p:cNvPicPr>
            <a:picLocks noChangeAspect="1"/>
          </p:cNvPicPr>
          <p:nvPr/>
        </p:nvPicPr>
        <p:blipFill>
          <a:blip r:embed="rId3"/>
          <a:stretch>
            <a:fillRect/>
          </a:stretch>
        </p:blipFill>
        <p:spPr>
          <a:xfrm>
            <a:off x="609600" y="1295401"/>
            <a:ext cx="6126480" cy="4166005"/>
          </a:xfrm>
          <a:prstGeom prst="rect">
            <a:avLst/>
          </a:prstGeom>
        </p:spPr>
      </p:pic>
      <p:sp>
        <p:nvSpPr>
          <p:cNvPr id="3" name="Content Placeholder 2"/>
          <p:cNvSpPr>
            <a:spLocks noGrp="1"/>
          </p:cNvSpPr>
          <p:nvPr>
            <p:ph idx="1"/>
          </p:nvPr>
        </p:nvSpPr>
        <p:spPr>
          <a:xfrm>
            <a:off x="6629400" y="1295402"/>
            <a:ext cx="4648200" cy="5210172"/>
          </a:xfrm>
        </p:spPr>
        <p:txBody>
          <a:bodyPr>
            <a:normAutofit/>
          </a:bodyPr>
          <a:lstStyle/>
          <a:p>
            <a:pPr marL="0" indent="0">
              <a:buNone/>
            </a:pPr>
            <a:r>
              <a:rPr lang="en-US" sz="2200" b="1" dirty="0">
                <a:solidFill>
                  <a:srgbClr val="0070C0"/>
                </a:solidFill>
                <a:cs typeface="Times New Roman" panose="02020603050405020304" pitchFamily="18" charset="0"/>
              </a:rPr>
              <a:t>Interpreting Results</a:t>
            </a:r>
          </a:p>
          <a:p>
            <a:pPr marL="457200" indent="-457200">
              <a:buFont typeface="+mj-lt"/>
              <a:buAutoNum type="arabicPeriod"/>
            </a:pPr>
            <a:r>
              <a:rPr lang="en-US" sz="2200" dirty="0">
                <a:cs typeface="Times New Roman" panose="02020603050405020304" pitchFamily="18" charset="0"/>
              </a:rPr>
              <a:t>Think “A 1-unit change in </a:t>
            </a:r>
            <a:r>
              <a:rPr lang="en-US" sz="2200" i="1" dirty="0">
                <a:cs typeface="Times New Roman" panose="02020603050405020304" pitchFamily="18" charset="0"/>
              </a:rPr>
              <a:t>x</a:t>
            </a:r>
            <a:r>
              <a:rPr lang="en-US" sz="2200" dirty="0">
                <a:cs typeface="Times New Roman" panose="02020603050405020304" pitchFamily="18" charset="0"/>
              </a:rPr>
              <a:t>…”</a:t>
            </a:r>
          </a:p>
          <a:p>
            <a:pPr marL="457200" indent="-457200">
              <a:buFont typeface="+mj-lt"/>
              <a:buAutoNum type="arabicPeriod"/>
            </a:pPr>
            <a:r>
              <a:rPr lang="en-US" sz="2200" dirty="0">
                <a:cs typeface="Times New Roman" panose="02020603050405020304" pitchFamily="18" charset="0"/>
              </a:rPr>
              <a:t>Economic vs. statistical significance</a:t>
            </a:r>
          </a:p>
          <a:p>
            <a:pPr marL="457200" indent="-457200">
              <a:buFont typeface="+mj-lt"/>
              <a:buAutoNum type="arabicPeriod"/>
            </a:pPr>
            <a:r>
              <a:rPr lang="en-US" sz="2200" dirty="0">
                <a:cs typeface="Times New Roman" panose="02020603050405020304" pitchFamily="18" charset="0"/>
              </a:rPr>
              <a:t>Causality or association?</a:t>
            </a:r>
          </a:p>
        </p:txBody>
      </p:sp>
    </p:spTree>
    <p:extLst>
      <p:ext uri="{BB962C8B-B14F-4D97-AF65-F5344CB8AC3E}">
        <p14:creationId xmlns:p14="http://schemas.microsoft.com/office/powerpoint/2010/main" val="4674766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015390" cy="624840"/>
          </a:xfrm>
        </p:spPr>
        <p:txBody>
          <a:bodyPr>
            <a:normAutofit fontScale="90000"/>
          </a:bodyPr>
          <a:lstStyle/>
          <a:p>
            <a:r>
              <a:rPr lang="en-US" dirty="0">
                <a:cs typeface="Times New Roman" panose="02020603050405020304" pitchFamily="18" charset="0"/>
              </a:rPr>
              <a:t>Population Model: Multiple Variables</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609601" y="1066801"/>
                <a:ext cx="10015390" cy="5141388"/>
              </a:xfrm>
            </p:spPr>
            <p:txBody>
              <a:bodyPr>
                <a:normAutofit/>
              </a:bodyPr>
              <a:lstStyle/>
              <a:p>
                <a:pPr marL="274320" lvl="1" indent="0">
                  <a:buNone/>
                </a:pPr>
                <a14:m>
                  <m:oMathPara xmlns:m="http://schemas.openxmlformats.org/officeDocument/2006/math">
                    <m:oMathParaPr>
                      <m:jc m:val="centerGroup"/>
                    </m:oMathParaPr>
                    <m:oMath xmlns:m="http://schemas.openxmlformats.org/officeDocument/2006/math">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𝑦</m:t>
                      </m:r>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0</m:t>
                          </m:r>
                        </m:sub>
                      </m:sSub>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1</m:t>
                          </m:r>
                        </m:sub>
                      </m:s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𝐷</m:t>
                      </m:r>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US" sz="2400" b="1"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400" b="1"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𝜷</m:t>
                          </m:r>
                        </m:e>
                        <m:sub>
                          <m:r>
                            <a:rPr lang="en-US" sz="2400" b="1"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𝟐</m:t>
                          </m:r>
                        </m:sub>
                      </m:sSub>
                      <m:sSub>
                        <m:sSubPr>
                          <m:ctrlPr>
                            <a:rPr lang="en-US" sz="2400" b="1"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400" b="1"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𝒙</m:t>
                          </m:r>
                        </m:e>
                        <m:sub>
                          <m:r>
                            <a:rPr lang="en-US" sz="2400" b="1"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𝟐</m:t>
                          </m:r>
                        </m:sub>
                      </m:sSub>
                      <m:r>
                        <a:rPr lang="en-US" sz="2400" b="1"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 …+</m:t>
                      </m:r>
                      <m:sSub>
                        <m:sSubPr>
                          <m:ctrlPr>
                            <a:rPr lang="en-US" sz="2400" b="1"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400" b="1"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𝜷</m:t>
                          </m:r>
                        </m:e>
                        <m:sub>
                          <m:r>
                            <a:rPr lang="en-US" sz="2400" b="1"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𝒏</m:t>
                          </m:r>
                        </m:sub>
                      </m:sSub>
                      <m:sSub>
                        <m:sSubPr>
                          <m:ctrlPr>
                            <a:rPr lang="en-US" sz="2400" b="1"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400" b="1"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𝒙</m:t>
                          </m:r>
                        </m:e>
                        <m:sub>
                          <m:r>
                            <a:rPr lang="en-US" sz="2400" b="1"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𝒏</m:t>
                          </m:r>
                        </m:sub>
                      </m:sSub>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𝜀</m:t>
                      </m:r>
                    </m:oMath>
                  </m:oMathPara>
                </a14:m>
                <a:endParaRPr lang="en-CA" sz="2400" dirty="0">
                  <a:solidFill>
                    <a:schemeClr val="tx1"/>
                  </a:solidFill>
                  <a:latin typeface="Open Sans"/>
                  <a:ea typeface="Open Sans" panose="020B0606030504020204" pitchFamily="34" charset="0"/>
                  <a:cs typeface="Open Sans" panose="020B0606030504020204" pitchFamily="34" charset="0"/>
                </a:endParaRPr>
              </a:p>
              <a:p>
                <a14:m>
                  <m:oMath xmlns:m="http://schemas.openxmlformats.org/officeDocument/2006/math">
                    <m:r>
                      <a:rPr lang="en-US" sz="2400" b="0" i="1" smtClean="0">
                        <a:latin typeface="Cambria Math" panose="02040503050406030204" pitchFamily="18" charset="0"/>
                        <a:cs typeface="Times New Roman" panose="02020603050405020304" pitchFamily="18" charset="0"/>
                      </a:rPr>
                      <m:t>𝑦</m:t>
                    </m:r>
                  </m:oMath>
                </a14:m>
                <a:r>
                  <a:rPr lang="en-US" sz="2400" dirty="0">
                    <a:cs typeface="Times New Roman" panose="02020603050405020304" pitchFamily="18" charset="0"/>
                  </a:rPr>
                  <a:t> is the dependent variable (outcome)</a:t>
                </a:r>
              </a:p>
              <a:p>
                <a:r>
                  <a:rPr lang="en-US" sz="2400" b="0" dirty="0">
                    <a:cs typeface="Times New Roman" panose="02020603050405020304" pitchFamily="18" charset="0"/>
                  </a:rPr>
                  <a:t>Each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𝑖</m:t>
                        </m:r>
                      </m:sub>
                    </m:sSub>
                  </m:oMath>
                </a14:m>
                <a:r>
                  <a:rPr lang="en-US" sz="2400" dirty="0">
                    <a:cs typeface="Times New Roman" panose="02020603050405020304" pitchFamily="18" charset="0"/>
                  </a:rPr>
                  <a:t> (and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𝐷</m:t>
                    </m:r>
                    <m:r>
                      <a:rPr lang="en-US" sz="2400" b="0" i="1" smtClean="0">
                        <a:latin typeface="Cambria Math" panose="02040503050406030204" pitchFamily="18" charset="0"/>
                        <a:cs typeface="Times New Roman" panose="02020603050405020304" pitchFamily="18" charset="0"/>
                      </a:rPr>
                      <m:t>)</m:t>
                    </m:r>
                  </m:oMath>
                </a14:m>
                <a:r>
                  <a:rPr lang="en-US" sz="2400" dirty="0">
                    <a:cs typeface="Times New Roman" panose="02020603050405020304" pitchFamily="18" charset="0"/>
                  </a:rPr>
                  <a:t> is a different independent variable:</a:t>
                </a:r>
              </a:p>
              <a:p>
                <a:pPr lvl="1"/>
                <a:r>
                  <a:rPr lang="en-US" sz="2400" dirty="0">
                    <a:cs typeface="Times New Roman" panose="02020603050405020304" pitchFamily="18" charset="0"/>
                  </a:rPr>
                  <a:t>Treatment status</a:t>
                </a:r>
              </a:p>
              <a:p>
                <a:pPr lvl="1"/>
                <a:r>
                  <a:rPr lang="en-US" sz="2400" dirty="0">
                    <a:cs typeface="Times New Roman" panose="02020603050405020304" pitchFamily="18" charset="0"/>
                  </a:rPr>
                  <a:t>Demographics (race, income, education, location, etc.)</a:t>
                </a:r>
              </a:p>
              <a:p>
                <a:r>
                  <a:rPr lang="en-US" sz="2400" b="1" dirty="0">
                    <a:cs typeface="Times New Roman" panose="02020603050405020304" pitchFamily="18" charset="0"/>
                  </a:rPr>
                  <a:t>Why would we want to include multiple variables in a regression? </a:t>
                </a:r>
              </a:p>
              <a:p>
                <a:endParaRPr lang="en-US" sz="2400" dirty="0">
                  <a:cs typeface="Times New Roman" panose="02020603050405020304" pitchFamily="18" charset="0"/>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609601" y="1066801"/>
                <a:ext cx="10015390" cy="5141388"/>
              </a:xfrm>
              <a:blipFill>
                <a:blip r:embed="rId3"/>
                <a:stretch>
                  <a:fillRect l="-4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Oval 4">
                <a:extLst>
                  <a:ext uri="{FF2B5EF4-FFF2-40B4-BE49-F238E27FC236}">
                    <a16:creationId xmlns:a16="http://schemas.microsoft.com/office/drawing/2014/main" id="{BAE6176E-5764-4135-B5C7-BC9368081B4F}"/>
                  </a:ext>
                </a:extLst>
              </p:cNvPr>
              <p:cNvSpPr/>
              <p:nvPr/>
            </p:nvSpPr>
            <p:spPr>
              <a:xfrm>
                <a:off x="5636199" y="5048246"/>
                <a:ext cx="731520" cy="73152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𝑋</m:t>
                      </m:r>
                    </m:oMath>
                  </m:oMathPara>
                </a14:m>
                <a:endParaRPr lang="en-US" sz="2200" dirty="0">
                  <a:latin typeface="Times New Roman" panose="02020603050405020304" pitchFamily="18" charset="0"/>
                </a:endParaRPr>
              </a:p>
            </p:txBody>
          </p:sp>
        </mc:Choice>
        <mc:Fallback xmlns="">
          <p:sp>
            <p:nvSpPr>
              <p:cNvPr id="5" name="Oval 4">
                <a:extLst>
                  <a:ext uri="{FF2B5EF4-FFF2-40B4-BE49-F238E27FC236}">
                    <a16:creationId xmlns:a16="http://schemas.microsoft.com/office/drawing/2014/main" id="{BAE6176E-5764-4135-B5C7-BC9368081B4F}"/>
                  </a:ext>
                </a:extLst>
              </p:cNvPr>
              <p:cNvSpPr>
                <a:spLocks noRot="1" noChangeAspect="1" noMove="1" noResize="1" noEditPoints="1" noAdjustHandles="1" noChangeArrowheads="1" noChangeShapeType="1" noTextEdit="1"/>
              </p:cNvSpPr>
              <p:nvPr/>
            </p:nvSpPr>
            <p:spPr>
              <a:xfrm>
                <a:off x="5636199" y="5048246"/>
                <a:ext cx="731520" cy="731520"/>
              </a:xfrm>
              <a:prstGeom prst="ellipse">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Oval 6">
                <a:extLst>
                  <a:ext uri="{FF2B5EF4-FFF2-40B4-BE49-F238E27FC236}">
                    <a16:creationId xmlns:a16="http://schemas.microsoft.com/office/drawing/2014/main" id="{E9211E50-A55D-48A9-AB2A-66D81BD98534}"/>
                  </a:ext>
                </a:extLst>
              </p:cNvPr>
              <p:cNvSpPr/>
              <p:nvPr/>
            </p:nvSpPr>
            <p:spPr>
              <a:xfrm>
                <a:off x="6990238" y="4152899"/>
                <a:ext cx="731520" cy="73152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𝑌</m:t>
                      </m:r>
                    </m:oMath>
                  </m:oMathPara>
                </a14:m>
                <a:endParaRPr lang="en-US" sz="2200" dirty="0">
                  <a:latin typeface="Times New Roman" panose="02020603050405020304" pitchFamily="18" charset="0"/>
                </a:endParaRPr>
              </a:p>
            </p:txBody>
          </p:sp>
        </mc:Choice>
        <mc:Fallback xmlns="">
          <p:sp>
            <p:nvSpPr>
              <p:cNvPr id="7" name="Oval 6">
                <a:extLst>
                  <a:ext uri="{FF2B5EF4-FFF2-40B4-BE49-F238E27FC236}">
                    <a16:creationId xmlns:a16="http://schemas.microsoft.com/office/drawing/2014/main" id="{E9211E50-A55D-48A9-AB2A-66D81BD98534}"/>
                  </a:ext>
                </a:extLst>
              </p:cNvPr>
              <p:cNvSpPr>
                <a:spLocks noRot="1" noChangeAspect="1" noMove="1" noResize="1" noEditPoints="1" noAdjustHandles="1" noChangeArrowheads="1" noChangeShapeType="1" noTextEdit="1"/>
              </p:cNvSpPr>
              <p:nvPr/>
            </p:nvSpPr>
            <p:spPr>
              <a:xfrm>
                <a:off x="6990238" y="4152899"/>
                <a:ext cx="731520" cy="731520"/>
              </a:xfrm>
              <a:prstGeom prst="ellipse">
                <a:avLst/>
              </a:prstGeom>
              <a:blipFill>
                <a:blip r:embed="rId5"/>
                <a:stretch>
                  <a:fillRect/>
                </a:stretch>
              </a:blipFill>
            </p:spPr>
            <p:txBody>
              <a:bodyPr/>
              <a:lstStyle/>
              <a:p>
                <a:r>
                  <a:rPr lang="en-US">
                    <a:noFill/>
                  </a:rPr>
                  <a:t> </a:t>
                </a:r>
              </a:p>
            </p:txBody>
          </p:sp>
        </mc:Fallback>
      </mc:AlternateContent>
      <p:cxnSp>
        <p:nvCxnSpPr>
          <p:cNvPr id="8" name="Straight Arrow Connector 7">
            <a:extLst>
              <a:ext uri="{FF2B5EF4-FFF2-40B4-BE49-F238E27FC236}">
                <a16:creationId xmlns:a16="http://schemas.microsoft.com/office/drawing/2014/main" id="{C15A19C7-80CF-4B6D-9827-1B464893C169}"/>
              </a:ext>
            </a:extLst>
          </p:cNvPr>
          <p:cNvCxnSpPr>
            <a:cxnSpLocks/>
            <a:stCxn id="11" idx="6"/>
            <a:endCxn id="7" idx="2"/>
          </p:cNvCxnSpPr>
          <p:nvPr/>
        </p:nvCxnSpPr>
        <p:spPr>
          <a:xfrm>
            <a:off x="4941570" y="4518659"/>
            <a:ext cx="204866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E7D88B62-7FBC-47BB-99A2-B20ED1CD5085}"/>
              </a:ext>
            </a:extLst>
          </p:cNvPr>
          <p:cNvCxnSpPr>
            <a:cxnSpLocks/>
            <a:stCxn id="5" idx="6"/>
            <a:endCxn id="7" idx="3"/>
          </p:cNvCxnSpPr>
          <p:nvPr/>
        </p:nvCxnSpPr>
        <p:spPr>
          <a:xfrm flipV="1">
            <a:off x="6367719" y="4777290"/>
            <a:ext cx="729648" cy="6367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Oval 10">
                <a:extLst>
                  <a:ext uri="{FF2B5EF4-FFF2-40B4-BE49-F238E27FC236}">
                    <a16:creationId xmlns:a16="http://schemas.microsoft.com/office/drawing/2014/main" id="{A3905113-4B7C-494E-BDC8-CF39108CF4F7}"/>
                  </a:ext>
                </a:extLst>
              </p:cNvPr>
              <p:cNvSpPr/>
              <p:nvPr/>
            </p:nvSpPr>
            <p:spPr>
              <a:xfrm>
                <a:off x="4210050" y="4152899"/>
                <a:ext cx="731520" cy="73152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𝐷</m:t>
                      </m:r>
                    </m:oMath>
                  </m:oMathPara>
                </a14:m>
                <a:endParaRPr lang="en-US" sz="2200" dirty="0">
                  <a:latin typeface="Times New Roman" panose="02020603050405020304" pitchFamily="18" charset="0"/>
                </a:endParaRPr>
              </a:p>
            </p:txBody>
          </p:sp>
        </mc:Choice>
        <mc:Fallback xmlns="">
          <p:sp>
            <p:nvSpPr>
              <p:cNvPr id="11" name="Oval 10">
                <a:extLst>
                  <a:ext uri="{FF2B5EF4-FFF2-40B4-BE49-F238E27FC236}">
                    <a16:creationId xmlns:a16="http://schemas.microsoft.com/office/drawing/2014/main" id="{A3905113-4B7C-494E-BDC8-CF39108CF4F7}"/>
                  </a:ext>
                </a:extLst>
              </p:cNvPr>
              <p:cNvSpPr>
                <a:spLocks noRot="1" noChangeAspect="1" noMove="1" noResize="1" noEditPoints="1" noAdjustHandles="1" noChangeArrowheads="1" noChangeShapeType="1" noTextEdit="1"/>
              </p:cNvSpPr>
              <p:nvPr/>
            </p:nvSpPr>
            <p:spPr>
              <a:xfrm>
                <a:off x="4210050" y="4152899"/>
                <a:ext cx="731520" cy="731520"/>
              </a:xfrm>
              <a:prstGeom prst="ellipse">
                <a:avLst/>
              </a:prstGeom>
              <a:blipFill>
                <a:blip r:embed="rId6"/>
                <a:stretch>
                  <a:fillRect/>
                </a:stretch>
              </a:blipFill>
            </p:spPr>
            <p:txBody>
              <a:bodyPr/>
              <a:lstStyle/>
              <a:p>
                <a:r>
                  <a:rPr lang="en-US">
                    <a:noFill/>
                  </a:rPr>
                  <a:t> </a:t>
                </a:r>
              </a:p>
            </p:txBody>
          </p:sp>
        </mc:Fallback>
      </mc:AlternateContent>
      <p:cxnSp>
        <p:nvCxnSpPr>
          <p:cNvPr id="13" name="Straight Arrow Connector 12">
            <a:extLst>
              <a:ext uri="{FF2B5EF4-FFF2-40B4-BE49-F238E27FC236}">
                <a16:creationId xmlns:a16="http://schemas.microsoft.com/office/drawing/2014/main" id="{22474E45-C125-4BB8-B36F-CEC89114A63B}"/>
              </a:ext>
            </a:extLst>
          </p:cNvPr>
          <p:cNvCxnSpPr>
            <a:cxnSpLocks/>
            <a:stCxn id="5" idx="2"/>
            <a:endCxn id="11" idx="5"/>
          </p:cNvCxnSpPr>
          <p:nvPr/>
        </p:nvCxnSpPr>
        <p:spPr>
          <a:xfrm flipH="1" flipV="1">
            <a:off x="4834441" y="4777290"/>
            <a:ext cx="801758" cy="6367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927AA992-32C0-44D9-A401-6C7DACD45941}"/>
                  </a:ext>
                </a:extLst>
              </p:cNvPr>
              <p:cNvSpPr txBox="1"/>
              <p:nvPr/>
            </p:nvSpPr>
            <p:spPr>
              <a:xfrm>
                <a:off x="520020" y="4038600"/>
                <a:ext cx="3429000" cy="1631216"/>
              </a:xfrm>
              <a:prstGeom prst="rect">
                <a:avLst/>
              </a:prstGeom>
              <a:noFill/>
              <a:ln w="38100">
                <a:solidFill>
                  <a:schemeClr val="accent5">
                    <a:lumMod val="75000"/>
                  </a:schemeClr>
                </a:solidFill>
              </a:ln>
            </p:spPr>
            <p:txBody>
              <a:bodyPr wrap="square" rtlCol="0">
                <a:spAutoFit/>
              </a:bodyPr>
              <a:lstStyle/>
              <a:p>
                <a:r>
                  <a:rPr lang="en-US" sz="2000" dirty="0"/>
                  <a:t>Y: </a:t>
                </a:r>
                <a:r>
                  <a:rPr lang="en-US" sz="2000" b="1" dirty="0">
                    <a:solidFill>
                      <a:schemeClr val="accent2">
                        <a:lumMod val="75000"/>
                      </a:schemeClr>
                    </a:solidFill>
                  </a:rPr>
                  <a:t>Child health</a:t>
                </a:r>
                <a:endParaRPr lang="en-US" sz="2000" dirty="0">
                  <a:solidFill>
                    <a:schemeClr val="accent2">
                      <a:lumMod val="75000"/>
                    </a:schemeClr>
                  </a:solidFill>
                </a:endParaRPr>
              </a:p>
              <a:p>
                <a:r>
                  <a:rPr lang="en-US" sz="2000" dirty="0"/>
                  <a:t>D: </a:t>
                </a:r>
                <a:r>
                  <a:rPr lang="en-US" sz="2000" b="1" dirty="0">
                    <a:solidFill>
                      <a:schemeClr val="accent3">
                        <a:lumMod val="75000"/>
                      </a:schemeClr>
                    </a:solidFill>
                  </a:rPr>
                  <a:t>Crop loss (shock)</a:t>
                </a:r>
                <a:endParaRPr lang="en-US" sz="2000" dirty="0">
                  <a:solidFill>
                    <a:schemeClr val="accent3">
                      <a:lumMod val="75000"/>
                    </a:schemeClr>
                  </a:solidFill>
                </a:endParaRPr>
              </a:p>
              <a:p>
                <a:r>
                  <a:rPr lang="en-US" sz="2000" dirty="0"/>
                  <a:t>X: </a:t>
                </a:r>
                <a:r>
                  <a:rPr lang="en-US" sz="2000" b="1" dirty="0"/>
                  <a:t>Income </a:t>
                </a:r>
                <a:r>
                  <a:rPr lang="en-US" sz="2000" dirty="0"/>
                  <a:t> </a:t>
                </a:r>
              </a:p>
              <a:p>
                <a:r>
                  <a:rPr lang="en-US" sz="2000" dirty="0"/>
                  <a:t>	Affects both </a:t>
                </a:r>
                <a14:m>
                  <m:oMath xmlns:m="http://schemas.openxmlformats.org/officeDocument/2006/math">
                    <m:r>
                      <a:rPr lang="en-US" sz="2000" b="0" i="1" smtClean="0">
                        <a:latin typeface="Cambria Math" panose="02040503050406030204" pitchFamily="18" charset="0"/>
                      </a:rPr>
                      <m:t>𝐷</m:t>
                    </m:r>
                  </m:oMath>
                </a14:m>
                <a:r>
                  <a:rPr lang="en-US" sz="2000" dirty="0"/>
                  <a:t> and </a:t>
                </a:r>
                <a14:m>
                  <m:oMath xmlns:m="http://schemas.openxmlformats.org/officeDocument/2006/math">
                    <m:r>
                      <a:rPr lang="en-US" sz="2000" b="0" i="1" smtClean="0">
                        <a:latin typeface="Cambria Math" panose="02040503050406030204" pitchFamily="18" charset="0"/>
                      </a:rPr>
                      <m:t>𝑌</m:t>
                    </m:r>
                  </m:oMath>
                </a14:m>
                <a:r>
                  <a:rPr lang="en-US" sz="2000" dirty="0"/>
                  <a:t>! Why?</a:t>
                </a:r>
              </a:p>
            </p:txBody>
          </p:sp>
        </mc:Choice>
        <mc:Fallback xmlns="">
          <p:sp>
            <p:nvSpPr>
              <p:cNvPr id="25" name="TextBox 24">
                <a:extLst>
                  <a:ext uri="{FF2B5EF4-FFF2-40B4-BE49-F238E27FC236}">
                    <a16:creationId xmlns:a16="http://schemas.microsoft.com/office/drawing/2014/main" id="{927AA992-32C0-44D9-A401-6C7DACD45941}"/>
                  </a:ext>
                </a:extLst>
              </p:cNvPr>
              <p:cNvSpPr txBox="1">
                <a:spLocks noRot="1" noChangeAspect="1" noMove="1" noResize="1" noEditPoints="1" noAdjustHandles="1" noChangeArrowheads="1" noChangeShapeType="1" noTextEdit="1"/>
              </p:cNvSpPr>
              <p:nvPr/>
            </p:nvSpPr>
            <p:spPr>
              <a:xfrm>
                <a:off x="520020" y="4038600"/>
                <a:ext cx="3429000" cy="1631216"/>
              </a:xfrm>
              <a:prstGeom prst="rect">
                <a:avLst/>
              </a:prstGeom>
              <a:blipFill>
                <a:blip r:embed="rId7"/>
                <a:stretch>
                  <a:fillRect l="-1230" t="-1099" b="-4396"/>
                </a:stretch>
              </a:blipFill>
              <a:ln w="38100">
                <a:solidFill>
                  <a:schemeClr val="accent5">
                    <a:lumMod val="75000"/>
                  </a:schemeClr>
                </a:solidFill>
              </a:ln>
            </p:spPr>
            <p:txBody>
              <a:bodyPr/>
              <a:lstStyle/>
              <a:p>
                <a:r>
                  <a:rPr lang="en-US">
                    <a:noFill/>
                  </a:rPr>
                  <a:t> </a:t>
                </a:r>
              </a:p>
            </p:txBody>
          </p:sp>
        </mc:Fallback>
      </mc:AlternateContent>
    </p:spTree>
    <p:extLst>
      <p:ext uri="{BB962C8B-B14F-4D97-AF65-F5344CB8AC3E}">
        <p14:creationId xmlns:p14="http://schemas.microsoft.com/office/powerpoint/2010/main" val="334771059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65760"/>
            <a:ext cx="10344912" cy="777240"/>
          </a:xfrm>
        </p:spPr>
        <p:txBody>
          <a:bodyPr>
            <a:normAutofit/>
          </a:bodyPr>
          <a:lstStyle/>
          <a:p>
            <a:r>
              <a:rPr lang="en-US" dirty="0">
                <a:cs typeface="Times New Roman" panose="02020603050405020304" pitchFamily="18" charset="0"/>
              </a:rPr>
              <a:t>Reading &amp; Constructing a Regression Table</a:t>
            </a:r>
            <a:endParaRPr lang="en-US"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741B9900-C993-43A7-AE82-FB87098E19BA}"/>
              </a:ext>
            </a:extLst>
          </p:cNvPr>
          <p:cNvPicPr>
            <a:picLocks noChangeAspect="1"/>
          </p:cNvPicPr>
          <p:nvPr/>
        </p:nvPicPr>
        <p:blipFill>
          <a:blip r:embed="rId2"/>
          <a:stretch>
            <a:fillRect/>
          </a:stretch>
        </p:blipFill>
        <p:spPr>
          <a:xfrm>
            <a:off x="609600" y="1295401"/>
            <a:ext cx="6126480" cy="4166005"/>
          </a:xfrm>
          <a:prstGeom prst="rect">
            <a:avLst/>
          </a:prstGeom>
        </p:spPr>
      </p:pic>
      <p:sp>
        <p:nvSpPr>
          <p:cNvPr id="3" name="Content Placeholder 2"/>
          <p:cNvSpPr>
            <a:spLocks noGrp="1"/>
          </p:cNvSpPr>
          <p:nvPr>
            <p:ph idx="1"/>
          </p:nvPr>
        </p:nvSpPr>
        <p:spPr>
          <a:xfrm>
            <a:off x="6629400" y="1295402"/>
            <a:ext cx="4648200" cy="5210172"/>
          </a:xfrm>
        </p:spPr>
        <p:txBody>
          <a:bodyPr>
            <a:normAutofit/>
          </a:bodyPr>
          <a:lstStyle/>
          <a:p>
            <a:pPr marL="0" indent="0">
              <a:buNone/>
            </a:pPr>
            <a:r>
              <a:rPr lang="en-US" sz="2200" b="1" dirty="0">
                <a:solidFill>
                  <a:srgbClr val="0070C0"/>
                </a:solidFill>
                <a:cs typeface="Times New Roman" panose="02020603050405020304" pitchFamily="18" charset="0"/>
              </a:rPr>
              <a:t>Interpreting Results</a:t>
            </a:r>
          </a:p>
          <a:p>
            <a:pPr marL="457200" indent="-457200">
              <a:buFont typeface="+mj-lt"/>
              <a:buAutoNum type="arabicPeriod"/>
            </a:pPr>
            <a:r>
              <a:rPr lang="en-US" sz="2200" dirty="0">
                <a:cs typeface="Times New Roman" panose="02020603050405020304" pitchFamily="18" charset="0"/>
              </a:rPr>
              <a:t>Think “A 1-unit change in </a:t>
            </a:r>
            <a:r>
              <a:rPr lang="en-US" sz="2200" i="1" dirty="0">
                <a:cs typeface="Times New Roman" panose="02020603050405020304" pitchFamily="18" charset="0"/>
              </a:rPr>
              <a:t>x</a:t>
            </a:r>
            <a:r>
              <a:rPr lang="en-US" sz="2200" dirty="0">
                <a:cs typeface="Times New Roman" panose="02020603050405020304" pitchFamily="18" charset="0"/>
              </a:rPr>
              <a:t>…”</a:t>
            </a:r>
          </a:p>
          <a:p>
            <a:pPr marL="457200" indent="-457200">
              <a:buFont typeface="+mj-lt"/>
              <a:buAutoNum type="arabicPeriod"/>
            </a:pPr>
            <a:r>
              <a:rPr lang="en-US" sz="2200" dirty="0">
                <a:cs typeface="Times New Roman" panose="02020603050405020304" pitchFamily="18" charset="0"/>
              </a:rPr>
              <a:t>Economic vs. statistical significance</a:t>
            </a:r>
          </a:p>
          <a:p>
            <a:pPr marL="457200" indent="-457200">
              <a:buFont typeface="+mj-lt"/>
              <a:buAutoNum type="arabicPeriod"/>
            </a:pPr>
            <a:r>
              <a:rPr lang="en-US" sz="2200" dirty="0">
                <a:cs typeface="Times New Roman" panose="02020603050405020304" pitchFamily="18" charset="0"/>
              </a:rPr>
              <a:t>Causality or association?</a:t>
            </a:r>
          </a:p>
          <a:p>
            <a:pPr marL="457200" indent="-457200">
              <a:buFont typeface="+mj-lt"/>
              <a:buAutoNum type="arabicPeriod"/>
            </a:pPr>
            <a:endParaRPr lang="en-US" sz="2200" dirty="0">
              <a:cs typeface="Times New Roman" panose="02020603050405020304" pitchFamily="18" charset="0"/>
            </a:endParaRPr>
          </a:p>
          <a:p>
            <a:pPr marL="0" indent="0">
              <a:buNone/>
            </a:pPr>
            <a:r>
              <a:rPr lang="en-US" sz="2200" b="1" dirty="0">
                <a:solidFill>
                  <a:srgbClr val="0070C0"/>
                </a:solidFill>
                <a:cs typeface="Times New Roman" panose="02020603050405020304" pitchFamily="18" charset="0"/>
              </a:rPr>
              <a:t>How do you make the table? </a:t>
            </a:r>
          </a:p>
          <a:p>
            <a:pPr marL="457200" indent="-457200">
              <a:buFont typeface="+mj-lt"/>
              <a:buAutoNum type="arabicPeriod"/>
            </a:pPr>
            <a:endParaRPr lang="en-US" sz="2200" dirty="0">
              <a:cs typeface="Times New Roman" panose="02020603050405020304" pitchFamily="18" charset="0"/>
            </a:endParaRPr>
          </a:p>
        </p:txBody>
      </p:sp>
    </p:spTree>
    <p:extLst>
      <p:ext uri="{BB962C8B-B14F-4D97-AF65-F5344CB8AC3E}">
        <p14:creationId xmlns:p14="http://schemas.microsoft.com/office/powerpoint/2010/main" val="162524254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65760"/>
            <a:ext cx="10344912" cy="777240"/>
          </a:xfrm>
        </p:spPr>
        <p:txBody>
          <a:bodyPr>
            <a:normAutofit/>
          </a:bodyPr>
          <a:lstStyle/>
          <a:p>
            <a:r>
              <a:rPr lang="en-US" dirty="0">
                <a:cs typeface="Times New Roman" panose="02020603050405020304" pitchFamily="18" charset="0"/>
              </a:rPr>
              <a:t>Reading &amp; Constructing a Regression Table</a:t>
            </a:r>
            <a:endParaRPr lang="en-US" dirty="0">
              <a:latin typeface="Times New Roman" panose="02020603050405020304" pitchFamily="18" charset="0"/>
              <a:cs typeface="Times New Roman" panose="02020603050405020304" pitchFamily="18" charset="0"/>
            </a:endParaRPr>
          </a:p>
        </p:txBody>
      </p:sp>
      <p:pic>
        <p:nvPicPr>
          <p:cNvPr id="6" name="Picture 2" descr="RStudio - RStudio">
            <a:extLst>
              <a:ext uri="{FF2B5EF4-FFF2-40B4-BE49-F238E27FC236}">
                <a16:creationId xmlns:a16="http://schemas.microsoft.com/office/drawing/2014/main" id="{E03C9ED9-B41A-44BA-93F1-87819F474C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27629" y="5209968"/>
            <a:ext cx="1371600" cy="1371600"/>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4">
            <a:extLst>
              <a:ext uri="{FF2B5EF4-FFF2-40B4-BE49-F238E27FC236}">
                <a16:creationId xmlns:a16="http://schemas.microsoft.com/office/drawing/2014/main" id="{B727B720-63DE-8C47-B573-649BEEBEF6DF}"/>
              </a:ext>
            </a:extLst>
          </p:cNvPr>
          <p:cNvSpPr>
            <a:spLocks noGrp="1"/>
          </p:cNvSpPr>
          <p:nvPr>
            <p:ph idx="1"/>
          </p:nvPr>
        </p:nvSpPr>
        <p:spPr/>
        <p:txBody>
          <a:bodyPr/>
          <a:lstStyle/>
          <a:p>
            <a:endParaRPr lang="en-US"/>
          </a:p>
        </p:txBody>
      </p:sp>
      <p:pic>
        <p:nvPicPr>
          <p:cNvPr id="9" name="Picture 8">
            <a:extLst>
              <a:ext uri="{FF2B5EF4-FFF2-40B4-BE49-F238E27FC236}">
                <a16:creationId xmlns:a16="http://schemas.microsoft.com/office/drawing/2014/main" id="{56A9DF8F-66DD-2A6B-E0D8-9ECA4972C7C3}"/>
              </a:ext>
            </a:extLst>
          </p:cNvPr>
          <p:cNvPicPr>
            <a:picLocks noChangeAspect="1"/>
          </p:cNvPicPr>
          <p:nvPr/>
        </p:nvPicPr>
        <p:blipFill>
          <a:blip r:embed="rId3"/>
          <a:stretch>
            <a:fillRect/>
          </a:stretch>
        </p:blipFill>
        <p:spPr>
          <a:xfrm>
            <a:off x="381000" y="1262280"/>
            <a:ext cx="4448796" cy="5268060"/>
          </a:xfrm>
          <a:prstGeom prst="rect">
            <a:avLst/>
          </a:prstGeom>
        </p:spPr>
      </p:pic>
    </p:spTree>
    <p:extLst>
      <p:ext uri="{BB962C8B-B14F-4D97-AF65-F5344CB8AC3E}">
        <p14:creationId xmlns:p14="http://schemas.microsoft.com/office/powerpoint/2010/main" val="256747986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2077"/>
            <a:ext cx="10439400" cy="624840"/>
          </a:xfrm>
        </p:spPr>
        <p:txBody>
          <a:bodyPr>
            <a:noAutofit/>
          </a:bodyPr>
          <a:lstStyle/>
          <a:p>
            <a:r>
              <a:rPr lang="en-US" sz="3600" dirty="0">
                <a:latin typeface="Times New Roman" panose="02020603050405020304" pitchFamily="18" charset="0"/>
                <a:cs typeface="Times New Roman" panose="02020603050405020304" pitchFamily="18" charset="0"/>
              </a:rPr>
              <a:t>What do my results mean? </a:t>
            </a:r>
          </a:p>
        </p:txBody>
      </p:sp>
      <p:sp>
        <p:nvSpPr>
          <p:cNvPr id="3" name="Content Placeholder 2"/>
          <p:cNvSpPr>
            <a:spLocks noGrp="1"/>
          </p:cNvSpPr>
          <p:nvPr>
            <p:ph idx="1"/>
          </p:nvPr>
        </p:nvSpPr>
        <p:spPr>
          <a:xfrm>
            <a:off x="609601" y="1066801"/>
            <a:ext cx="10439400" cy="5141388"/>
          </a:xfrm>
        </p:spPr>
        <p:txBody>
          <a:bodyPr>
            <a:normAutofit/>
          </a:bodyPr>
          <a:lstStyle/>
          <a:p>
            <a:pPr marL="0" indent="0">
              <a:buNone/>
            </a:pPr>
            <a:r>
              <a:rPr lang="en-US" sz="2800" b="1" dirty="0">
                <a:solidFill>
                  <a:schemeClr val="accent2">
                    <a:lumMod val="75000"/>
                  </a:schemeClr>
                </a:solidFill>
                <a:cs typeface="Times New Roman" panose="02020603050405020304" pitchFamily="18" charset="0"/>
              </a:rPr>
              <a:t>Types of causal validity</a:t>
            </a:r>
          </a:p>
        </p:txBody>
      </p:sp>
    </p:spTree>
    <p:extLst>
      <p:ext uri="{BB962C8B-B14F-4D97-AF65-F5344CB8AC3E}">
        <p14:creationId xmlns:p14="http://schemas.microsoft.com/office/powerpoint/2010/main" val="320822553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2077"/>
            <a:ext cx="10439400" cy="624840"/>
          </a:xfrm>
        </p:spPr>
        <p:txBody>
          <a:bodyPr>
            <a:noAutofit/>
          </a:bodyPr>
          <a:lstStyle/>
          <a:p>
            <a:r>
              <a:rPr lang="en-US" sz="3600" dirty="0">
                <a:latin typeface="Times New Roman" panose="02020603050405020304" pitchFamily="18" charset="0"/>
                <a:cs typeface="Times New Roman" panose="02020603050405020304" pitchFamily="18" charset="0"/>
              </a:rPr>
              <a:t>What do my results mean? </a:t>
            </a:r>
          </a:p>
        </p:txBody>
      </p:sp>
      <p:sp>
        <p:nvSpPr>
          <p:cNvPr id="3" name="Content Placeholder 2"/>
          <p:cNvSpPr>
            <a:spLocks noGrp="1"/>
          </p:cNvSpPr>
          <p:nvPr>
            <p:ph idx="1"/>
          </p:nvPr>
        </p:nvSpPr>
        <p:spPr>
          <a:xfrm>
            <a:off x="609601" y="1066801"/>
            <a:ext cx="10439400" cy="5141388"/>
          </a:xfrm>
        </p:spPr>
        <p:txBody>
          <a:bodyPr>
            <a:normAutofit/>
          </a:bodyPr>
          <a:lstStyle/>
          <a:p>
            <a:pPr marL="0" indent="0">
              <a:buNone/>
            </a:pPr>
            <a:r>
              <a:rPr lang="en-US" sz="2800" b="1" dirty="0">
                <a:solidFill>
                  <a:schemeClr val="accent2">
                    <a:lumMod val="75000"/>
                  </a:schemeClr>
                </a:solidFill>
                <a:cs typeface="Times New Roman" panose="02020603050405020304" pitchFamily="18" charset="0"/>
              </a:rPr>
              <a:t>Types of causal validity</a:t>
            </a:r>
          </a:p>
          <a:p>
            <a:pPr marL="514350" indent="-514350">
              <a:buFont typeface="+mj-lt"/>
              <a:buAutoNum type="arabicPeriod"/>
            </a:pPr>
            <a:r>
              <a:rPr lang="en-US" sz="2400" b="1" dirty="0">
                <a:cs typeface="Times New Roman" panose="02020603050405020304" pitchFamily="18" charset="0"/>
              </a:rPr>
              <a:t>Construct validity: </a:t>
            </a:r>
            <a:r>
              <a:rPr lang="en-US" sz="2400" dirty="0">
                <a:cs typeface="Times New Roman" panose="02020603050405020304" pitchFamily="18" charset="0"/>
              </a:rPr>
              <a:t>are we measuring what we want to measure?</a:t>
            </a:r>
          </a:p>
          <a:p>
            <a:pPr lvl="1"/>
            <a:r>
              <a:rPr lang="en-US" sz="2200" dirty="0">
                <a:cs typeface="Times New Roman" panose="02020603050405020304" pitchFamily="18" charset="0"/>
              </a:rPr>
              <a:t>How is the outcome variable measured? </a:t>
            </a:r>
          </a:p>
          <a:p>
            <a:pPr lvl="1"/>
            <a:r>
              <a:rPr lang="en-US" sz="2200" dirty="0">
                <a:cs typeface="Times New Roman" panose="02020603050405020304" pitchFamily="18" charset="0"/>
              </a:rPr>
              <a:t>Are we capturing the right spot in the distribution (mean, median, etc.?) </a:t>
            </a:r>
            <a:endParaRPr lang="en-US" sz="2200" b="1" dirty="0">
              <a:cs typeface="Times New Roman" panose="02020603050405020304" pitchFamily="18" charset="0"/>
            </a:endParaRPr>
          </a:p>
        </p:txBody>
      </p:sp>
      <p:pic>
        <p:nvPicPr>
          <p:cNvPr id="6" name="Picture 5">
            <a:extLst>
              <a:ext uri="{FF2B5EF4-FFF2-40B4-BE49-F238E27FC236}">
                <a16:creationId xmlns:a16="http://schemas.microsoft.com/office/drawing/2014/main" id="{DE8195EF-5EDD-49BE-FBDA-CD1359BF35E7}"/>
              </a:ext>
            </a:extLst>
          </p:cNvPr>
          <p:cNvPicPr>
            <a:picLocks noChangeAspect="1"/>
          </p:cNvPicPr>
          <p:nvPr/>
        </p:nvPicPr>
        <p:blipFill>
          <a:blip r:embed="rId3"/>
          <a:stretch>
            <a:fillRect/>
          </a:stretch>
        </p:blipFill>
        <p:spPr>
          <a:xfrm>
            <a:off x="2936726" y="2850952"/>
            <a:ext cx="5785147" cy="3854648"/>
          </a:xfrm>
          <a:prstGeom prst="rect">
            <a:avLst/>
          </a:prstGeom>
        </p:spPr>
      </p:pic>
    </p:spTree>
    <p:extLst>
      <p:ext uri="{BB962C8B-B14F-4D97-AF65-F5344CB8AC3E}">
        <p14:creationId xmlns:p14="http://schemas.microsoft.com/office/powerpoint/2010/main" val="302584784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2077"/>
            <a:ext cx="10439400" cy="624840"/>
          </a:xfrm>
        </p:spPr>
        <p:txBody>
          <a:bodyPr>
            <a:noAutofit/>
          </a:bodyPr>
          <a:lstStyle/>
          <a:p>
            <a:r>
              <a:rPr lang="en-US" sz="3600" dirty="0">
                <a:latin typeface="Times New Roman" panose="02020603050405020304" pitchFamily="18" charset="0"/>
                <a:cs typeface="Times New Roman" panose="02020603050405020304" pitchFamily="18" charset="0"/>
              </a:rPr>
              <a:t>What do my results mean? </a:t>
            </a:r>
          </a:p>
        </p:txBody>
      </p:sp>
      <p:sp>
        <p:nvSpPr>
          <p:cNvPr id="3" name="Content Placeholder 2"/>
          <p:cNvSpPr>
            <a:spLocks noGrp="1"/>
          </p:cNvSpPr>
          <p:nvPr>
            <p:ph idx="1"/>
          </p:nvPr>
        </p:nvSpPr>
        <p:spPr>
          <a:xfrm>
            <a:off x="609601" y="1066801"/>
            <a:ext cx="10439400" cy="5141388"/>
          </a:xfrm>
        </p:spPr>
        <p:txBody>
          <a:bodyPr>
            <a:normAutofit/>
          </a:bodyPr>
          <a:lstStyle/>
          <a:p>
            <a:pPr marL="0" indent="0">
              <a:buNone/>
            </a:pPr>
            <a:r>
              <a:rPr lang="en-US" sz="2800" b="1" dirty="0">
                <a:solidFill>
                  <a:schemeClr val="accent2">
                    <a:lumMod val="75000"/>
                  </a:schemeClr>
                </a:solidFill>
                <a:cs typeface="Times New Roman" panose="02020603050405020304" pitchFamily="18" charset="0"/>
              </a:rPr>
              <a:t>Types of causal validity</a:t>
            </a:r>
          </a:p>
          <a:p>
            <a:pPr marL="514350" indent="-514350">
              <a:buFont typeface="+mj-lt"/>
              <a:buAutoNum type="arabicPeriod"/>
            </a:pPr>
            <a:r>
              <a:rPr lang="en-US" sz="2400" b="1" dirty="0">
                <a:cs typeface="Times New Roman" panose="02020603050405020304" pitchFamily="18" charset="0"/>
              </a:rPr>
              <a:t>Construct validity: </a:t>
            </a:r>
            <a:r>
              <a:rPr lang="en-US" sz="2400" dirty="0">
                <a:cs typeface="Times New Roman" panose="02020603050405020304" pitchFamily="18" charset="0"/>
              </a:rPr>
              <a:t>are we measuring what we want to measure? </a:t>
            </a:r>
            <a:endParaRPr lang="en-US" sz="2400" b="1" dirty="0">
              <a:cs typeface="Times New Roman" panose="02020603050405020304" pitchFamily="18" charset="0"/>
            </a:endParaRPr>
          </a:p>
          <a:p>
            <a:pPr marL="514350" indent="-514350">
              <a:buFont typeface="+mj-lt"/>
              <a:buAutoNum type="arabicPeriod"/>
            </a:pPr>
            <a:r>
              <a:rPr lang="en-US" sz="2400" b="1" dirty="0">
                <a:cs typeface="Times New Roman" panose="02020603050405020304" pitchFamily="18" charset="0"/>
              </a:rPr>
              <a:t>Statistical validity: </a:t>
            </a:r>
            <a:r>
              <a:rPr lang="en-US" sz="2400" dirty="0">
                <a:cs typeface="Times New Roman" panose="02020603050405020304" pitchFamily="18" charset="0"/>
              </a:rPr>
              <a:t>are your statistics correct? </a:t>
            </a:r>
          </a:p>
          <a:p>
            <a:pPr lvl="1"/>
            <a:r>
              <a:rPr lang="en-US" sz="2200" dirty="0">
                <a:cs typeface="Times New Roman" panose="02020603050405020304" pitchFamily="18" charset="0"/>
              </a:rPr>
              <a:t>Do you have enough </a:t>
            </a:r>
            <a:r>
              <a:rPr lang="en-US" sz="2200" u="sng" dirty="0">
                <a:cs typeface="Times New Roman" panose="02020603050405020304" pitchFamily="18" charset="0"/>
              </a:rPr>
              <a:t>statistical power </a:t>
            </a:r>
            <a:r>
              <a:rPr lang="en-US" sz="2200" dirty="0">
                <a:cs typeface="Times New Roman" panose="02020603050405020304" pitchFamily="18" charset="0"/>
              </a:rPr>
              <a:t>to get the results that you want? </a:t>
            </a:r>
          </a:p>
          <a:p>
            <a:pPr lvl="1"/>
            <a:r>
              <a:rPr lang="en-US" sz="2200" dirty="0">
                <a:cs typeface="Times New Roman" panose="02020603050405020304" pitchFamily="18" charset="0"/>
              </a:rPr>
              <a:t>Are all of your </a:t>
            </a:r>
            <a:r>
              <a:rPr lang="en-US" sz="2200" u="sng" dirty="0">
                <a:cs typeface="Times New Roman" panose="02020603050405020304" pitchFamily="18" charset="0"/>
              </a:rPr>
              <a:t>required assumptions </a:t>
            </a:r>
            <a:r>
              <a:rPr lang="en-US" sz="2200" dirty="0">
                <a:cs typeface="Times New Roman" panose="02020603050405020304" pitchFamily="18" charset="0"/>
              </a:rPr>
              <a:t>met? </a:t>
            </a:r>
          </a:p>
          <a:p>
            <a:pPr lvl="1"/>
            <a:r>
              <a:rPr lang="en-US" sz="2200" dirty="0">
                <a:cs typeface="Times New Roman" panose="02020603050405020304" pitchFamily="18" charset="0"/>
              </a:rPr>
              <a:t>Was there any </a:t>
            </a:r>
            <a:r>
              <a:rPr lang="en-US" sz="2200" u="sng" dirty="0">
                <a:cs typeface="Times New Roman" panose="02020603050405020304" pitchFamily="18" charset="0"/>
              </a:rPr>
              <a:t>p-hacking </a:t>
            </a:r>
            <a:r>
              <a:rPr lang="en-US" sz="2200" dirty="0">
                <a:cs typeface="Times New Roman" panose="02020603050405020304" pitchFamily="18" charset="0"/>
              </a:rPr>
              <a:t>involved in getting the answer you published? </a:t>
            </a:r>
          </a:p>
          <a:p>
            <a:pPr lvl="1"/>
            <a:r>
              <a:rPr lang="en-US" sz="2200" dirty="0">
                <a:cs typeface="Times New Roman" panose="02020603050405020304" pitchFamily="18" charset="0"/>
              </a:rPr>
              <a:t>Are your associations causal or </a:t>
            </a:r>
            <a:r>
              <a:rPr lang="en-US" sz="2200" u="sng" dirty="0">
                <a:cs typeface="Times New Roman" panose="02020603050405020304" pitchFamily="18" charset="0"/>
              </a:rPr>
              <a:t>spurious correlation?</a:t>
            </a:r>
            <a:endParaRPr lang="en-US" sz="2200" dirty="0">
              <a:cs typeface="Times New Roman" panose="02020603050405020304" pitchFamily="18" charset="0"/>
            </a:endParaRPr>
          </a:p>
        </p:txBody>
      </p:sp>
    </p:spTree>
    <p:extLst>
      <p:ext uri="{BB962C8B-B14F-4D97-AF65-F5344CB8AC3E}">
        <p14:creationId xmlns:p14="http://schemas.microsoft.com/office/powerpoint/2010/main" val="227772387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2077"/>
            <a:ext cx="10439400" cy="624840"/>
          </a:xfrm>
        </p:spPr>
        <p:txBody>
          <a:bodyPr>
            <a:noAutofit/>
          </a:bodyPr>
          <a:lstStyle/>
          <a:p>
            <a:r>
              <a:rPr lang="en-US" sz="3600" dirty="0">
                <a:latin typeface="Times New Roman" panose="02020603050405020304" pitchFamily="18" charset="0"/>
                <a:cs typeface="Times New Roman" panose="02020603050405020304" pitchFamily="18" charset="0"/>
              </a:rPr>
              <a:t>Statistical Power</a:t>
            </a:r>
          </a:p>
        </p:txBody>
      </p:sp>
      <p:pic>
        <p:nvPicPr>
          <p:cNvPr id="5" name="Content Placeholder 4">
            <a:extLst>
              <a:ext uri="{FF2B5EF4-FFF2-40B4-BE49-F238E27FC236}">
                <a16:creationId xmlns:a16="http://schemas.microsoft.com/office/drawing/2014/main" id="{9197E29C-3816-A4E5-A457-C6FABD311340}"/>
              </a:ext>
            </a:extLst>
          </p:cNvPr>
          <p:cNvPicPr>
            <a:picLocks noGrp="1" noChangeAspect="1"/>
          </p:cNvPicPr>
          <p:nvPr>
            <p:ph idx="1"/>
          </p:nvPr>
        </p:nvPicPr>
        <p:blipFill>
          <a:blip r:embed="rId3"/>
          <a:stretch>
            <a:fillRect/>
          </a:stretch>
        </p:blipFill>
        <p:spPr>
          <a:xfrm>
            <a:off x="152400" y="1078843"/>
            <a:ext cx="10972800" cy="4700313"/>
          </a:xfrm>
        </p:spPr>
      </p:pic>
    </p:spTree>
    <p:extLst>
      <p:ext uri="{BB962C8B-B14F-4D97-AF65-F5344CB8AC3E}">
        <p14:creationId xmlns:p14="http://schemas.microsoft.com/office/powerpoint/2010/main" val="175490445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2077"/>
            <a:ext cx="10439400" cy="624840"/>
          </a:xfrm>
        </p:spPr>
        <p:txBody>
          <a:bodyPr>
            <a:noAutofit/>
          </a:bodyPr>
          <a:lstStyle/>
          <a:p>
            <a:r>
              <a:rPr lang="en-US" sz="3600" dirty="0">
                <a:latin typeface="Times New Roman" panose="02020603050405020304" pitchFamily="18" charset="0"/>
                <a:cs typeface="Times New Roman" panose="02020603050405020304" pitchFamily="18" charset="0"/>
              </a:rPr>
              <a:t>How do I report my results and assumptions? </a:t>
            </a:r>
          </a:p>
        </p:txBody>
      </p:sp>
      <p:sp>
        <p:nvSpPr>
          <p:cNvPr id="3" name="Content Placeholder 2"/>
          <p:cNvSpPr>
            <a:spLocks noGrp="1"/>
          </p:cNvSpPr>
          <p:nvPr>
            <p:ph idx="1"/>
          </p:nvPr>
        </p:nvSpPr>
        <p:spPr>
          <a:xfrm>
            <a:off x="609601" y="1066801"/>
            <a:ext cx="10439400" cy="5141388"/>
          </a:xfrm>
        </p:spPr>
        <p:txBody>
          <a:bodyPr>
            <a:normAutofit/>
          </a:bodyPr>
          <a:lstStyle/>
          <a:p>
            <a:r>
              <a:rPr lang="en-US" sz="2200" dirty="0">
                <a:cs typeface="Times New Roman" panose="02020603050405020304" pitchFamily="18" charset="0"/>
              </a:rPr>
              <a:t>The </a:t>
            </a:r>
            <a:r>
              <a:rPr lang="en-US" sz="2200" dirty="0">
                <a:cs typeface="Times New Roman" panose="02020603050405020304" pitchFamily="18" charset="0"/>
                <a:hlinkClick r:id="rId3"/>
              </a:rPr>
              <a:t>TRIPOD Checklist</a:t>
            </a:r>
            <a:r>
              <a:rPr lang="en-US" sz="2200" dirty="0">
                <a:cs typeface="Times New Roman" panose="02020603050405020304" pitchFamily="18" charset="0"/>
              </a:rPr>
              <a:t> has useful structure on what you should be watching out for</a:t>
            </a:r>
          </a:p>
        </p:txBody>
      </p:sp>
      <p:pic>
        <p:nvPicPr>
          <p:cNvPr id="5" name="Picture 4">
            <a:extLst>
              <a:ext uri="{FF2B5EF4-FFF2-40B4-BE49-F238E27FC236}">
                <a16:creationId xmlns:a16="http://schemas.microsoft.com/office/drawing/2014/main" id="{8D058252-7054-894F-24F7-11A7C17CF28A}"/>
              </a:ext>
            </a:extLst>
          </p:cNvPr>
          <p:cNvPicPr>
            <a:picLocks noChangeAspect="1"/>
          </p:cNvPicPr>
          <p:nvPr/>
        </p:nvPicPr>
        <p:blipFill>
          <a:blip r:embed="rId4"/>
          <a:stretch>
            <a:fillRect/>
          </a:stretch>
        </p:blipFill>
        <p:spPr>
          <a:xfrm>
            <a:off x="1257300" y="1600200"/>
            <a:ext cx="9144000" cy="4873841"/>
          </a:xfrm>
          <a:prstGeom prst="rect">
            <a:avLst/>
          </a:prstGeom>
        </p:spPr>
      </p:pic>
    </p:spTree>
    <p:extLst>
      <p:ext uri="{BB962C8B-B14F-4D97-AF65-F5344CB8AC3E}">
        <p14:creationId xmlns:p14="http://schemas.microsoft.com/office/powerpoint/2010/main" val="359615723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2077"/>
            <a:ext cx="10439400" cy="624840"/>
          </a:xfrm>
        </p:spPr>
        <p:txBody>
          <a:bodyPr>
            <a:noAutofit/>
          </a:bodyPr>
          <a:lstStyle/>
          <a:p>
            <a:r>
              <a:rPr lang="en-US" sz="3600" dirty="0">
                <a:latin typeface="Times New Roman" panose="02020603050405020304" pitchFamily="18" charset="0"/>
                <a:cs typeface="Times New Roman" panose="02020603050405020304" pitchFamily="18" charset="0"/>
              </a:rPr>
              <a:t>Are my results hacked? Are they spurious? </a:t>
            </a:r>
          </a:p>
        </p:txBody>
      </p:sp>
      <p:pic>
        <p:nvPicPr>
          <p:cNvPr id="6" name="Content Placeholder 5">
            <a:extLst>
              <a:ext uri="{FF2B5EF4-FFF2-40B4-BE49-F238E27FC236}">
                <a16:creationId xmlns:a16="http://schemas.microsoft.com/office/drawing/2014/main" id="{5F320472-1FF2-1072-8BFD-E608BF6EDE1C}"/>
              </a:ext>
            </a:extLst>
          </p:cNvPr>
          <p:cNvPicPr>
            <a:picLocks noGrp="1" noChangeAspect="1"/>
          </p:cNvPicPr>
          <p:nvPr>
            <p:ph idx="1"/>
          </p:nvPr>
        </p:nvPicPr>
        <p:blipFill>
          <a:blip r:embed="rId3"/>
          <a:stretch>
            <a:fillRect/>
          </a:stretch>
        </p:blipFill>
        <p:spPr>
          <a:xfrm>
            <a:off x="1524000" y="990600"/>
            <a:ext cx="9144000" cy="5291667"/>
          </a:xfrm>
        </p:spPr>
      </p:pic>
    </p:spTree>
    <p:extLst>
      <p:ext uri="{BB962C8B-B14F-4D97-AF65-F5344CB8AC3E}">
        <p14:creationId xmlns:p14="http://schemas.microsoft.com/office/powerpoint/2010/main" val="135612695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2077"/>
            <a:ext cx="10439400" cy="624840"/>
          </a:xfrm>
        </p:spPr>
        <p:txBody>
          <a:bodyPr>
            <a:noAutofit/>
          </a:bodyPr>
          <a:lstStyle/>
          <a:p>
            <a:r>
              <a:rPr lang="en-US" sz="3600" dirty="0">
                <a:latin typeface="Times New Roman" panose="02020603050405020304" pitchFamily="18" charset="0"/>
                <a:cs typeface="Times New Roman" panose="02020603050405020304" pitchFamily="18" charset="0"/>
              </a:rPr>
              <a:t>Aggregate </a:t>
            </a:r>
            <a:r>
              <a:rPr lang="en-US" sz="3600" i="1" dirty="0">
                <a:latin typeface="Times New Roman" panose="02020603050405020304" pitchFamily="18" charset="0"/>
                <a:cs typeface="Times New Roman" panose="02020603050405020304" pitchFamily="18" charset="0"/>
              </a:rPr>
              <a:t>p</a:t>
            </a:r>
            <a:r>
              <a:rPr lang="en-US" sz="3600" dirty="0">
                <a:cs typeface="Times New Roman" panose="02020603050405020304" pitchFamily="18" charset="0"/>
              </a:rPr>
              <a:t>-hacking: </a:t>
            </a:r>
            <a:r>
              <a:rPr lang="en-US" sz="3600" dirty="0">
                <a:latin typeface="Times New Roman" panose="02020603050405020304" pitchFamily="18" charset="0"/>
                <a:cs typeface="Times New Roman" panose="02020603050405020304" pitchFamily="18" charset="0"/>
              </a:rPr>
              <a:t>Publication Bias</a:t>
            </a:r>
          </a:p>
        </p:txBody>
      </p:sp>
      <p:sp>
        <p:nvSpPr>
          <p:cNvPr id="4" name="Content Placeholder 3">
            <a:extLst>
              <a:ext uri="{FF2B5EF4-FFF2-40B4-BE49-F238E27FC236}">
                <a16:creationId xmlns:a16="http://schemas.microsoft.com/office/drawing/2014/main" id="{E73ABCBB-8629-43EA-4C66-E20218F9C304}"/>
              </a:ext>
            </a:extLst>
          </p:cNvPr>
          <p:cNvSpPr>
            <a:spLocks noGrp="1"/>
          </p:cNvSpPr>
          <p:nvPr>
            <p:ph idx="1"/>
          </p:nvPr>
        </p:nvSpPr>
        <p:spPr/>
        <p:txBody>
          <a:bodyPr/>
          <a:lstStyle/>
          <a:p>
            <a:endParaRPr lang="en-US"/>
          </a:p>
        </p:txBody>
      </p:sp>
      <p:pic>
        <p:nvPicPr>
          <p:cNvPr id="7" name="Picture 6">
            <a:extLst>
              <a:ext uri="{FF2B5EF4-FFF2-40B4-BE49-F238E27FC236}">
                <a16:creationId xmlns:a16="http://schemas.microsoft.com/office/drawing/2014/main" id="{EB75D107-218C-FA3C-2FBB-AC63B2A7542E}"/>
              </a:ext>
            </a:extLst>
          </p:cNvPr>
          <p:cNvPicPr>
            <a:picLocks noChangeAspect="1"/>
          </p:cNvPicPr>
          <p:nvPr/>
        </p:nvPicPr>
        <p:blipFill>
          <a:blip r:embed="rId3"/>
          <a:stretch>
            <a:fillRect/>
          </a:stretch>
        </p:blipFill>
        <p:spPr>
          <a:xfrm>
            <a:off x="1901952" y="907803"/>
            <a:ext cx="7315200" cy="5727285"/>
          </a:xfrm>
          <a:prstGeom prst="rect">
            <a:avLst/>
          </a:prstGeom>
        </p:spPr>
      </p:pic>
    </p:spTree>
    <p:extLst>
      <p:ext uri="{BB962C8B-B14F-4D97-AF65-F5344CB8AC3E}">
        <p14:creationId xmlns:p14="http://schemas.microsoft.com/office/powerpoint/2010/main" val="138957447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2077"/>
            <a:ext cx="10439400" cy="624840"/>
          </a:xfrm>
        </p:spPr>
        <p:txBody>
          <a:bodyPr>
            <a:noAutofit/>
          </a:bodyPr>
          <a:lstStyle/>
          <a:p>
            <a:r>
              <a:rPr lang="en-US" sz="3600" dirty="0">
                <a:latin typeface="Times New Roman" panose="02020603050405020304" pitchFamily="18" charset="0"/>
                <a:cs typeface="Times New Roman" panose="02020603050405020304" pitchFamily="18" charset="0"/>
              </a:rPr>
              <a:t>What do my results mean? </a:t>
            </a:r>
          </a:p>
        </p:txBody>
      </p:sp>
      <p:sp>
        <p:nvSpPr>
          <p:cNvPr id="3" name="Content Placeholder 2"/>
          <p:cNvSpPr>
            <a:spLocks noGrp="1"/>
          </p:cNvSpPr>
          <p:nvPr>
            <p:ph idx="1"/>
          </p:nvPr>
        </p:nvSpPr>
        <p:spPr>
          <a:xfrm>
            <a:off x="609601" y="1066801"/>
            <a:ext cx="10439400" cy="5141388"/>
          </a:xfrm>
        </p:spPr>
        <p:txBody>
          <a:bodyPr>
            <a:normAutofit/>
          </a:bodyPr>
          <a:lstStyle/>
          <a:p>
            <a:pPr marL="0" indent="0">
              <a:buNone/>
            </a:pPr>
            <a:r>
              <a:rPr lang="en-US" sz="2800" b="1" dirty="0">
                <a:solidFill>
                  <a:schemeClr val="accent2">
                    <a:lumMod val="75000"/>
                  </a:schemeClr>
                </a:solidFill>
                <a:cs typeface="Times New Roman" panose="02020603050405020304" pitchFamily="18" charset="0"/>
              </a:rPr>
              <a:t>Types of causal validity</a:t>
            </a:r>
          </a:p>
          <a:p>
            <a:pPr marL="514350" indent="-514350">
              <a:buFont typeface="+mj-lt"/>
              <a:buAutoNum type="arabicPeriod"/>
            </a:pPr>
            <a:r>
              <a:rPr lang="en-US" sz="2400" b="1" dirty="0">
                <a:cs typeface="Times New Roman" panose="02020603050405020304" pitchFamily="18" charset="0"/>
              </a:rPr>
              <a:t>Construct validity: </a:t>
            </a:r>
            <a:r>
              <a:rPr lang="en-US" sz="2400" dirty="0">
                <a:cs typeface="Times New Roman" panose="02020603050405020304" pitchFamily="18" charset="0"/>
              </a:rPr>
              <a:t>are we measuring what we want to measure? </a:t>
            </a:r>
            <a:endParaRPr lang="en-US" sz="2400" b="1" dirty="0">
              <a:cs typeface="Times New Roman" panose="02020603050405020304" pitchFamily="18" charset="0"/>
            </a:endParaRPr>
          </a:p>
          <a:p>
            <a:pPr marL="514350" indent="-514350">
              <a:buFont typeface="+mj-lt"/>
              <a:buAutoNum type="arabicPeriod"/>
            </a:pPr>
            <a:r>
              <a:rPr lang="en-US" sz="2400" b="1" dirty="0">
                <a:cs typeface="Times New Roman" panose="02020603050405020304" pitchFamily="18" charset="0"/>
              </a:rPr>
              <a:t>Statistical validity: </a:t>
            </a:r>
            <a:r>
              <a:rPr lang="en-US" sz="2400" dirty="0">
                <a:cs typeface="Times New Roman" panose="02020603050405020304" pitchFamily="18" charset="0"/>
              </a:rPr>
              <a:t>are your statistics correct? </a:t>
            </a:r>
          </a:p>
          <a:p>
            <a:pPr marL="514350" indent="-514350">
              <a:buFont typeface="+mj-lt"/>
              <a:buAutoNum type="arabicPeriod"/>
            </a:pPr>
            <a:r>
              <a:rPr lang="en-US" sz="2400" b="1" dirty="0">
                <a:cs typeface="Times New Roman" panose="02020603050405020304" pitchFamily="18" charset="0"/>
              </a:rPr>
              <a:t>Internal validity: </a:t>
            </a:r>
            <a:r>
              <a:rPr lang="en-US" sz="2400" dirty="0">
                <a:cs typeface="Times New Roman" panose="02020603050405020304" pitchFamily="18" charset="0"/>
              </a:rPr>
              <a:t>are your mechanisms correct?</a:t>
            </a:r>
          </a:p>
          <a:p>
            <a:pPr lvl="1"/>
            <a:r>
              <a:rPr lang="en-US" sz="2200" dirty="0">
                <a:cs typeface="Times New Roman" panose="02020603050405020304" pitchFamily="18" charset="0"/>
              </a:rPr>
              <a:t>Did you pick up the causal pathway you wanted? </a:t>
            </a:r>
          </a:p>
          <a:p>
            <a:pPr lvl="1"/>
            <a:r>
              <a:rPr lang="en-US" sz="2200" b="1" dirty="0">
                <a:cs typeface="Times New Roman" panose="02020603050405020304" pitchFamily="18" charset="0"/>
              </a:rPr>
              <a:t>Lots of threats! </a:t>
            </a:r>
          </a:p>
          <a:p>
            <a:pPr lvl="1"/>
            <a:r>
              <a:rPr lang="en-US" sz="2200" dirty="0">
                <a:cs typeface="Times New Roman" panose="02020603050405020304" pitchFamily="18" charset="0"/>
              </a:rPr>
              <a:t>Selection, omitted variable bias, attrition, seasonality, measurement error, spillovers</a:t>
            </a:r>
          </a:p>
          <a:p>
            <a:pPr lvl="1"/>
            <a:r>
              <a:rPr lang="en-US" sz="2200" dirty="0">
                <a:cs typeface="Times New Roman" panose="02020603050405020304" pitchFamily="18" charset="0"/>
              </a:rPr>
              <a:t>Each of these can affect your results </a:t>
            </a:r>
          </a:p>
        </p:txBody>
      </p:sp>
    </p:spTree>
    <p:extLst>
      <p:ext uri="{BB962C8B-B14F-4D97-AF65-F5344CB8AC3E}">
        <p14:creationId xmlns:p14="http://schemas.microsoft.com/office/powerpoint/2010/main" val="13633298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7269480" cy="624840"/>
          </a:xfrm>
        </p:spPr>
        <p:txBody>
          <a:bodyPr>
            <a:normAutofit fontScale="90000"/>
          </a:bodyPr>
          <a:lstStyle/>
          <a:p>
            <a:r>
              <a:rPr lang="en-US" dirty="0">
                <a:cs typeface="Times New Roman" panose="02020603050405020304" pitchFamily="18" charset="0"/>
              </a:rPr>
              <a:t>Controlling for Variables</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09601" y="1066801"/>
                <a:ext cx="10015390" cy="5141388"/>
              </a:xfrm>
            </p:spPr>
            <p:txBody>
              <a:bodyPr>
                <a:normAutofit/>
              </a:bodyPr>
              <a:lstStyle/>
              <a:p>
                <a:pPr marL="274320" lvl="1" indent="0">
                  <a:buNone/>
                </a:pPr>
                <a14:m>
                  <m:oMathPara xmlns:m="http://schemas.openxmlformats.org/officeDocument/2006/math">
                    <m:oMathParaPr>
                      <m:jc m:val="centerGroup"/>
                    </m:oMathParaPr>
                    <m:oMath xmlns:m="http://schemas.openxmlformats.org/officeDocument/2006/math">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𝑦</m:t>
                      </m:r>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0</m:t>
                          </m:r>
                        </m:sub>
                      </m:sSub>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1</m:t>
                          </m:r>
                        </m:sub>
                      </m:s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𝐷</m:t>
                      </m:r>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2</m:t>
                          </m:r>
                        </m:sub>
                      </m:s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𝑋</m:t>
                      </m:r>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𝜀</m:t>
                      </m:r>
                    </m:oMath>
                  </m:oMathPara>
                </a14:m>
                <a:endParaRPr lang="en-CA" sz="2400" dirty="0">
                  <a:solidFill>
                    <a:schemeClr val="tx1"/>
                  </a:solidFill>
                  <a:latin typeface="Open Sans"/>
                  <a:ea typeface="Open Sans" panose="020B0606030504020204" pitchFamily="34" charset="0"/>
                  <a:cs typeface="Open Sans" panose="020B0606030504020204" pitchFamily="34" charset="0"/>
                </a:endParaRPr>
              </a:p>
              <a:p>
                <a:r>
                  <a:rPr lang="en-US" sz="2400" dirty="0">
                    <a:cs typeface="Times New Roman" panose="02020603050405020304" pitchFamily="18" charset="0"/>
                  </a:rPr>
                  <a:t>We are curious about the effect of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𝐷</m:t>
                    </m:r>
                  </m:oMath>
                </a14:m>
                <a:r>
                  <a:rPr lang="en-US" sz="2400" dirty="0">
                    <a:cs typeface="Times New Roman" panose="02020603050405020304" pitchFamily="18" charset="0"/>
                  </a:rPr>
                  <a:t> on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𝑌</m:t>
                    </m:r>
                  </m:oMath>
                </a14:m>
                <a:endParaRPr lang="en-US" sz="2400" b="0" dirty="0">
                  <a:cs typeface="Times New Roman" panose="02020603050405020304" pitchFamily="18" charset="0"/>
                </a:endParaRPr>
              </a:p>
              <a:p>
                <a:pPr lvl="1"/>
                <a:r>
                  <a:rPr lang="en-US" sz="2400" dirty="0">
                    <a:cs typeface="Times New Roman" panose="02020603050405020304" pitchFamily="18" charset="0"/>
                  </a:rPr>
                  <a:t>We know that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𝐷</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𝑌</m:t>
                    </m:r>
                  </m:oMath>
                </a14:m>
                <a:r>
                  <a:rPr lang="en-US" sz="2400" dirty="0">
                    <a:cs typeface="Times New Roman" panose="02020603050405020304" pitchFamily="18" charset="0"/>
                  </a:rPr>
                  <a:t>, but there’s another open channel: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𝐷</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𝑋</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𝑌</m:t>
                    </m:r>
                  </m:oMath>
                </a14:m>
                <a:endParaRPr lang="en-US" sz="2400" dirty="0">
                  <a:cs typeface="Times New Roman" panose="02020603050405020304" pitchFamily="18" charset="0"/>
                </a:endParaRPr>
              </a:p>
              <a:p>
                <a:pPr lvl="1"/>
                <a:r>
                  <a:rPr lang="en-US" sz="2400" dirty="0">
                    <a:cs typeface="Times New Roman" panose="02020603050405020304" pitchFamily="18" charset="0"/>
                  </a:rPr>
                  <a:t>To close this channel, we want to “control for” income </a:t>
                </a:r>
              </a:p>
              <a:p>
                <a:r>
                  <a:rPr lang="en-US" sz="2400" dirty="0">
                    <a:cs typeface="Times New Roman" panose="02020603050405020304" pitchFamily="18" charset="0"/>
                    <a:hlinkClick r:id="rId3"/>
                  </a:rPr>
                  <a:t>Visualizing this with a DAG</a:t>
                </a:r>
                <a:r>
                  <a:rPr lang="en-US" sz="2400" dirty="0">
                    <a:cs typeface="Times New Roman" panose="02020603050405020304" pitchFamily="18" charset="0"/>
                  </a:rPr>
                  <a:t>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09601" y="1066801"/>
                <a:ext cx="10015390" cy="5141388"/>
              </a:xfrm>
              <a:blipFill>
                <a:blip r:embed="rId4"/>
                <a:stretch>
                  <a:fillRect l="-426"/>
                </a:stretch>
              </a:blipFill>
            </p:spPr>
            <p:txBody>
              <a:bodyPr/>
              <a:lstStyle/>
              <a:p>
                <a:r>
                  <a:rPr lang="en-US">
                    <a:noFill/>
                  </a:rPr>
                  <a:t> </a:t>
                </a:r>
              </a:p>
            </p:txBody>
          </p:sp>
        </mc:Fallback>
      </mc:AlternateContent>
    </p:spTree>
    <p:extLst>
      <p:ext uri="{BB962C8B-B14F-4D97-AF65-F5344CB8AC3E}">
        <p14:creationId xmlns:p14="http://schemas.microsoft.com/office/powerpoint/2010/main" val="282543234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2077"/>
            <a:ext cx="10439400" cy="624840"/>
          </a:xfrm>
        </p:spPr>
        <p:txBody>
          <a:bodyPr>
            <a:noAutofit/>
          </a:bodyPr>
          <a:lstStyle/>
          <a:p>
            <a:r>
              <a:rPr lang="en-US" sz="3600" dirty="0">
                <a:latin typeface="Times New Roman" panose="02020603050405020304" pitchFamily="18" charset="0"/>
                <a:cs typeface="Times New Roman" panose="02020603050405020304" pitchFamily="18" charset="0"/>
              </a:rPr>
              <a:t>Example of Selection Bias: Marriage and Happiness </a:t>
            </a:r>
          </a:p>
        </p:txBody>
      </p:sp>
      <p:pic>
        <p:nvPicPr>
          <p:cNvPr id="5" name="Content Placeholder 4">
            <a:extLst>
              <a:ext uri="{FF2B5EF4-FFF2-40B4-BE49-F238E27FC236}">
                <a16:creationId xmlns:a16="http://schemas.microsoft.com/office/drawing/2014/main" id="{F2FD8DD1-F390-C246-73D5-9208D984B307}"/>
              </a:ext>
            </a:extLst>
          </p:cNvPr>
          <p:cNvPicPr>
            <a:picLocks noGrp="1" noChangeAspect="1"/>
          </p:cNvPicPr>
          <p:nvPr>
            <p:ph idx="1"/>
          </p:nvPr>
        </p:nvPicPr>
        <p:blipFill>
          <a:blip r:embed="rId3"/>
          <a:stretch>
            <a:fillRect/>
          </a:stretch>
        </p:blipFill>
        <p:spPr>
          <a:xfrm>
            <a:off x="1524000" y="1143000"/>
            <a:ext cx="9144000" cy="5076855"/>
          </a:xfrm>
        </p:spPr>
      </p:pic>
    </p:spTree>
    <p:extLst>
      <p:ext uri="{BB962C8B-B14F-4D97-AF65-F5344CB8AC3E}">
        <p14:creationId xmlns:p14="http://schemas.microsoft.com/office/powerpoint/2010/main" val="101850939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2077"/>
            <a:ext cx="10439400" cy="624840"/>
          </a:xfrm>
        </p:spPr>
        <p:txBody>
          <a:bodyPr>
            <a:noAutofit/>
          </a:bodyPr>
          <a:lstStyle/>
          <a:p>
            <a:r>
              <a:rPr lang="en-US" sz="3600" dirty="0">
                <a:latin typeface="Times New Roman" panose="02020603050405020304" pitchFamily="18" charset="0"/>
                <a:cs typeface="Times New Roman" panose="02020603050405020304" pitchFamily="18" charset="0"/>
              </a:rPr>
              <a:t>Example of Selection Bias: Marriage and Happiness </a:t>
            </a:r>
          </a:p>
        </p:txBody>
      </p:sp>
      <p:sp>
        <p:nvSpPr>
          <p:cNvPr id="4" name="Content Placeholder 3">
            <a:extLst>
              <a:ext uri="{FF2B5EF4-FFF2-40B4-BE49-F238E27FC236}">
                <a16:creationId xmlns:a16="http://schemas.microsoft.com/office/drawing/2014/main" id="{DBB42422-78FE-EA06-0149-8622B1DC181E}"/>
              </a:ext>
            </a:extLst>
          </p:cNvPr>
          <p:cNvSpPr>
            <a:spLocks noGrp="1"/>
          </p:cNvSpPr>
          <p:nvPr>
            <p:ph idx="1"/>
          </p:nvPr>
        </p:nvSpPr>
        <p:spPr/>
        <p:txBody>
          <a:bodyPr/>
          <a:lstStyle/>
          <a:p>
            <a:endParaRPr lang="en-US"/>
          </a:p>
        </p:txBody>
      </p:sp>
      <p:pic>
        <p:nvPicPr>
          <p:cNvPr id="7" name="Picture 6">
            <a:extLst>
              <a:ext uri="{FF2B5EF4-FFF2-40B4-BE49-F238E27FC236}">
                <a16:creationId xmlns:a16="http://schemas.microsoft.com/office/drawing/2014/main" id="{B8A3EEF0-9E07-7305-31F9-AA7FDFC187A8}"/>
              </a:ext>
            </a:extLst>
          </p:cNvPr>
          <p:cNvPicPr>
            <a:picLocks noChangeAspect="1"/>
          </p:cNvPicPr>
          <p:nvPr/>
        </p:nvPicPr>
        <p:blipFill>
          <a:blip r:embed="rId3"/>
          <a:stretch>
            <a:fillRect/>
          </a:stretch>
        </p:blipFill>
        <p:spPr>
          <a:xfrm>
            <a:off x="1250986" y="896917"/>
            <a:ext cx="9144000" cy="5367936"/>
          </a:xfrm>
          <a:prstGeom prst="rect">
            <a:avLst/>
          </a:prstGeom>
        </p:spPr>
      </p:pic>
    </p:spTree>
    <p:extLst>
      <p:ext uri="{BB962C8B-B14F-4D97-AF65-F5344CB8AC3E}">
        <p14:creationId xmlns:p14="http://schemas.microsoft.com/office/powerpoint/2010/main" val="296638138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2077"/>
            <a:ext cx="10439400" cy="624840"/>
          </a:xfrm>
        </p:spPr>
        <p:txBody>
          <a:bodyPr>
            <a:noAutofit/>
          </a:bodyPr>
          <a:lstStyle/>
          <a:p>
            <a:r>
              <a:rPr lang="en-US" sz="3600" dirty="0">
                <a:latin typeface="Times New Roman" panose="02020603050405020304" pitchFamily="18" charset="0"/>
                <a:cs typeface="Times New Roman" panose="02020603050405020304" pitchFamily="18" charset="0"/>
              </a:rPr>
              <a:t>Example of Selection Bias: Marriage and Happiness </a:t>
            </a:r>
          </a:p>
        </p:txBody>
      </p:sp>
      <p:sp>
        <p:nvSpPr>
          <p:cNvPr id="4" name="Content Placeholder 3">
            <a:extLst>
              <a:ext uri="{FF2B5EF4-FFF2-40B4-BE49-F238E27FC236}">
                <a16:creationId xmlns:a16="http://schemas.microsoft.com/office/drawing/2014/main" id="{DBB42422-78FE-EA06-0149-8622B1DC181E}"/>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EDEAD9C6-2D5C-3FA0-891A-9E37C12FF39E}"/>
              </a:ext>
            </a:extLst>
          </p:cNvPr>
          <p:cNvPicPr>
            <a:picLocks noChangeAspect="1"/>
          </p:cNvPicPr>
          <p:nvPr/>
        </p:nvPicPr>
        <p:blipFill>
          <a:blip r:embed="rId3"/>
          <a:stretch>
            <a:fillRect/>
          </a:stretch>
        </p:blipFill>
        <p:spPr>
          <a:xfrm>
            <a:off x="1143000" y="838200"/>
            <a:ext cx="9144000" cy="5973299"/>
          </a:xfrm>
          <a:prstGeom prst="rect">
            <a:avLst/>
          </a:prstGeom>
        </p:spPr>
      </p:pic>
    </p:spTree>
    <p:extLst>
      <p:ext uri="{BB962C8B-B14F-4D97-AF65-F5344CB8AC3E}">
        <p14:creationId xmlns:p14="http://schemas.microsoft.com/office/powerpoint/2010/main" val="263182331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2077"/>
            <a:ext cx="10439400" cy="624840"/>
          </a:xfrm>
        </p:spPr>
        <p:txBody>
          <a:bodyPr>
            <a:noAutofit/>
          </a:bodyPr>
          <a:lstStyle/>
          <a:p>
            <a:r>
              <a:rPr lang="en-US" sz="3600" dirty="0">
                <a:latin typeface="Times New Roman" panose="02020603050405020304" pitchFamily="18" charset="0"/>
                <a:cs typeface="Times New Roman" panose="02020603050405020304" pitchFamily="18" charset="0"/>
              </a:rPr>
              <a:t>Example of Selection Bias: Marriage and Happiness </a:t>
            </a:r>
          </a:p>
        </p:txBody>
      </p:sp>
      <p:sp>
        <p:nvSpPr>
          <p:cNvPr id="4" name="Content Placeholder 3">
            <a:extLst>
              <a:ext uri="{FF2B5EF4-FFF2-40B4-BE49-F238E27FC236}">
                <a16:creationId xmlns:a16="http://schemas.microsoft.com/office/drawing/2014/main" id="{DBB42422-78FE-EA06-0149-8622B1DC181E}"/>
              </a:ext>
            </a:extLst>
          </p:cNvPr>
          <p:cNvSpPr>
            <a:spLocks noGrp="1"/>
          </p:cNvSpPr>
          <p:nvPr>
            <p:ph idx="1"/>
          </p:nvPr>
        </p:nvSpPr>
        <p:spPr/>
        <p:txBody>
          <a:bodyPr/>
          <a:lstStyle/>
          <a:p>
            <a:endParaRPr lang="en-US"/>
          </a:p>
        </p:txBody>
      </p:sp>
      <p:pic>
        <p:nvPicPr>
          <p:cNvPr id="6" name="Picture 5">
            <a:extLst>
              <a:ext uri="{FF2B5EF4-FFF2-40B4-BE49-F238E27FC236}">
                <a16:creationId xmlns:a16="http://schemas.microsoft.com/office/drawing/2014/main" id="{6DF67047-7192-0D44-7EA4-CEDEF72E833B}"/>
              </a:ext>
            </a:extLst>
          </p:cNvPr>
          <p:cNvPicPr>
            <a:picLocks noChangeAspect="1"/>
          </p:cNvPicPr>
          <p:nvPr/>
        </p:nvPicPr>
        <p:blipFill>
          <a:blip r:embed="rId3"/>
          <a:stretch>
            <a:fillRect/>
          </a:stretch>
        </p:blipFill>
        <p:spPr>
          <a:xfrm>
            <a:off x="987552" y="1188350"/>
            <a:ext cx="9144000" cy="4970016"/>
          </a:xfrm>
          <a:prstGeom prst="rect">
            <a:avLst/>
          </a:prstGeom>
        </p:spPr>
      </p:pic>
    </p:spTree>
    <p:extLst>
      <p:ext uri="{BB962C8B-B14F-4D97-AF65-F5344CB8AC3E}">
        <p14:creationId xmlns:p14="http://schemas.microsoft.com/office/powerpoint/2010/main" val="401634141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2077"/>
            <a:ext cx="10439400" cy="624840"/>
          </a:xfrm>
        </p:spPr>
        <p:txBody>
          <a:bodyPr>
            <a:noAutofit/>
          </a:bodyPr>
          <a:lstStyle/>
          <a:p>
            <a:r>
              <a:rPr lang="en-US" sz="3600" dirty="0">
                <a:latin typeface="Times New Roman" panose="02020603050405020304" pitchFamily="18" charset="0"/>
                <a:cs typeface="Times New Roman" panose="02020603050405020304" pitchFamily="18" charset="0"/>
              </a:rPr>
              <a:t>What do my results mean? </a:t>
            </a:r>
          </a:p>
        </p:txBody>
      </p:sp>
      <p:sp>
        <p:nvSpPr>
          <p:cNvPr id="3" name="Content Placeholder 2"/>
          <p:cNvSpPr>
            <a:spLocks noGrp="1"/>
          </p:cNvSpPr>
          <p:nvPr>
            <p:ph idx="1"/>
          </p:nvPr>
        </p:nvSpPr>
        <p:spPr>
          <a:xfrm>
            <a:off x="609601" y="1066801"/>
            <a:ext cx="10439400" cy="5141388"/>
          </a:xfrm>
        </p:spPr>
        <p:txBody>
          <a:bodyPr>
            <a:normAutofit/>
          </a:bodyPr>
          <a:lstStyle/>
          <a:p>
            <a:pPr marL="0" indent="0">
              <a:buNone/>
            </a:pPr>
            <a:r>
              <a:rPr lang="en-US" sz="2800" b="1" dirty="0">
                <a:solidFill>
                  <a:schemeClr val="accent2">
                    <a:lumMod val="75000"/>
                  </a:schemeClr>
                </a:solidFill>
                <a:cs typeface="Times New Roman" panose="02020603050405020304" pitchFamily="18" charset="0"/>
              </a:rPr>
              <a:t>Types of causal validity</a:t>
            </a:r>
          </a:p>
          <a:p>
            <a:pPr marL="514350" indent="-514350">
              <a:buFont typeface="+mj-lt"/>
              <a:buAutoNum type="arabicPeriod"/>
            </a:pPr>
            <a:r>
              <a:rPr lang="en-US" sz="2400" b="1" dirty="0">
                <a:cs typeface="Times New Roman" panose="02020603050405020304" pitchFamily="18" charset="0"/>
              </a:rPr>
              <a:t>Construct validity: </a:t>
            </a:r>
            <a:r>
              <a:rPr lang="en-US" sz="2400" dirty="0">
                <a:cs typeface="Times New Roman" panose="02020603050405020304" pitchFamily="18" charset="0"/>
              </a:rPr>
              <a:t>are we measuring what we want to measure? </a:t>
            </a:r>
            <a:endParaRPr lang="en-US" sz="2400" b="1" dirty="0">
              <a:cs typeface="Times New Roman" panose="02020603050405020304" pitchFamily="18" charset="0"/>
            </a:endParaRPr>
          </a:p>
          <a:p>
            <a:pPr marL="514350" indent="-514350">
              <a:buFont typeface="+mj-lt"/>
              <a:buAutoNum type="arabicPeriod"/>
            </a:pPr>
            <a:r>
              <a:rPr lang="en-US" sz="2400" b="1" dirty="0">
                <a:cs typeface="Times New Roman" panose="02020603050405020304" pitchFamily="18" charset="0"/>
              </a:rPr>
              <a:t>Statistical validity: </a:t>
            </a:r>
            <a:r>
              <a:rPr lang="en-US" sz="2400" dirty="0">
                <a:cs typeface="Times New Roman" panose="02020603050405020304" pitchFamily="18" charset="0"/>
              </a:rPr>
              <a:t>are your statistics correct? </a:t>
            </a:r>
          </a:p>
          <a:p>
            <a:pPr marL="514350" indent="-514350">
              <a:buFont typeface="+mj-lt"/>
              <a:buAutoNum type="arabicPeriod"/>
            </a:pPr>
            <a:r>
              <a:rPr lang="en-US" sz="2400" b="1" dirty="0">
                <a:cs typeface="Times New Roman" panose="02020603050405020304" pitchFamily="18" charset="0"/>
              </a:rPr>
              <a:t>Internal validity: </a:t>
            </a:r>
            <a:r>
              <a:rPr lang="en-US" sz="2400" dirty="0">
                <a:cs typeface="Times New Roman" panose="02020603050405020304" pitchFamily="18" charset="0"/>
              </a:rPr>
              <a:t>are your mechanisms correct?</a:t>
            </a:r>
          </a:p>
          <a:p>
            <a:pPr marL="514350" indent="-514350">
              <a:buFont typeface="+mj-lt"/>
              <a:buAutoNum type="arabicPeriod"/>
            </a:pPr>
            <a:r>
              <a:rPr lang="en-US" sz="2400" b="1" dirty="0">
                <a:cs typeface="Times New Roman" panose="02020603050405020304" pitchFamily="18" charset="0"/>
              </a:rPr>
              <a:t>External validity: </a:t>
            </a:r>
            <a:r>
              <a:rPr lang="en-US" sz="2400" dirty="0">
                <a:cs typeface="Times New Roman" panose="02020603050405020304" pitchFamily="18" charset="0"/>
              </a:rPr>
              <a:t>are your findings generalizable? </a:t>
            </a:r>
            <a:endParaRPr lang="en-US" sz="2400" b="1" dirty="0">
              <a:cs typeface="Times New Roman" panose="02020603050405020304" pitchFamily="18" charset="0"/>
            </a:endParaRPr>
          </a:p>
          <a:p>
            <a:pPr lvl="1"/>
            <a:r>
              <a:rPr lang="en-US" sz="2200" dirty="0">
                <a:cs typeface="Times New Roman" panose="02020603050405020304" pitchFamily="18" charset="0"/>
              </a:rPr>
              <a:t>Are your results a fluke of a limited sample?</a:t>
            </a:r>
          </a:p>
        </p:txBody>
      </p:sp>
    </p:spTree>
    <p:extLst>
      <p:ext uri="{BB962C8B-B14F-4D97-AF65-F5344CB8AC3E}">
        <p14:creationId xmlns:p14="http://schemas.microsoft.com/office/powerpoint/2010/main" val="86431907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2077"/>
            <a:ext cx="10439400" cy="624840"/>
          </a:xfrm>
        </p:spPr>
        <p:txBody>
          <a:bodyPr>
            <a:noAutofit/>
          </a:bodyPr>
          <a:lstStyle/>
          <a:p>
            <a:r>
              <a:rPr lang="en-US" sz="3600" dirty="0">
                <a:latin typeface="Times New Roman" panose="02020603050405020304" pitchFamily="18" charset="0"/>
                <a:cs typeface="Times New Roman" panose="02020603050405020304" pitchFamily="18" charset="0"/>
              </a:rPr>
              <a:t>Example of External Validity</a:t>
            </a:r>
          </a:p>
        </p:txBody>
      </p:sp>
      <p:sp>
        <p:nvSpPr>
          <p:cNvPr id="4" name="Content Placeholder 3">
            <a:extLst>
              <a:ext uri="{FF2B5EF4-FFF2-40B4-BE49-F238E27FC236}">
                <a16:creationId xmlns:a16="http://schemas.microsoft.com/office/drawing/2014/main" id="{DBB42422-78FE-EA06-0149-8622B1DC181E}"/>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6E1E3EB3-29D2-475D-8F66-AFB506CC1A5D}"/>
              </a:ext>
            </a:extLst>
          </p:cNvPr>
          <p:cNvPicPr>
            <a:picLocks noChangeAspect="1"/>
          </p:cNvPicPr>
          <p:nvPr/>
        </p:nvPicPr>
        <p:blipFill>
          <a:blip r:embed="rId3"/>
          <a:stretch>
            <a:fillRect/>
          </a:stretch>
        </p:blipFill>
        <p:spPr>
          <a:xfrm>
            <a:off x="2171700" y="896917"/>
            <a:ext cx="7315200" cy="5922526"/>
          </a:xfrm>
          <a:prstGeom prst="rect">
            <a:avLst/>
          </a:prstGeom>
        </p:spPr>
      </p:pic>
    </p:spTree>
    <p:extLst>
      <p:ext uri="{BB962C8B-B14F-4D97-AF65-F5344CB8AC3E}">
        <p14:creationId xmlns:p14="http://schemas.microsoft.com/office/powerpoint/2010/main" val="121069796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2077"/>
            <a:ext cx="10439400" cy="624840"/>
          </a:xfrm>
        </p:spPr>
        <p:txBody>
          <a:bodyPr>
            <a:noAutofit/>
          </a:bodyPr>
          <a:lstStyle/>
          <a:p>
            <a:r>
              <a:rPr lang="en-US" sz="3600" dirty="0">
                <a:latin typeface="Times New Roman" panose="02020603050405020304" pitchFamily="18" charset="0"/>
                <a:cs typeface="Times New Roman" panose="02020603050405020304" pitchFamily="18" charset="0"/>
              </a:rPr>
              <a:t>Example of Selection Bias: Marriage and Happiness </a:t>
            </a:r>
          </a:p>
        </p:txBody>
      </p:sp>
      <p:sp>
        <p:nvSpPr>
          <p:cNvPr id="4" name="Content Placeholder 3">
            <a:extLst>
              <a:ext uri="{FF2B5EF4-FFF2-40B4-BE49-F238E27FC236}">
                <a16:creationId xmlns:a16="http://schemas.microsoft.com/office/drawing/2014/main" id="{DBB42422-78FE-EA06-0149-8622B1DC181E}"/>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DBB599DA-B765-562B-6B84-F15E5D8F6CBC}"/>
              </a:ext>
            </a:extLst>
          </p:cNvPr>
          <p:cNvPicPr>
            <a:picLocks noChangeAspect="1"/>
          </p:cNvPicPr>
          <p:nvPr/>
        </p:nvPicPr>
        <p:blipFill>
          <a:blip r:embed="rId3"/>
          <a:stretch>
            <a:fillRect/>
          </a:stretch>
        </p:blipFill>
        <p:spPr>
          <a:xfrm>
            <a:off x="2816352" y="1245019"/>
            <a:ext cx="5486400" cy="5330018"/>
          </a:xfrm>
          <a:prstGeom prst="rect">
            <a:avLst/>
          </a:prstGeom>
        </p:spPr>
      </p:pic>
    </p:spTree>
    <p:extLst>
      <p:ext uri="{BB962C8B-B14F-4D97-AF65-F5344CB8AC3E}">
        <p14:creationId xmlns:p14="http://schemas.microsoft.com/office/powerpoint/2010/main" val="258238947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2077"/>
            <a:ext cx="10439400" cy="624840"/>
          </a:xfrm>
        </p:spPr>
        <p:txBody>
          <a:bodyPr>
            <a:noAutofit/>
          </a:bodyPr>
          <a:lstStyle/>
          <a:p>
            <a:r>
              <a:rPr lang="en-US" sz="3600" dirty="0">
                <a:latin typeface="Times New Roman" panose="02020603050405020304" pitchFamily="18" charset="0"/>
                <a:cs typeface="Times New Roman" panose="02020603050405020304" pitchFamily="18" charset="0"/>
              </a:rPr>
              <a:t>What do my results mean? </a:t>
            </a:r>
          </a:p>
        </p:txBody>
      </p:sp>
      <p:sp>
        <p:nvSpPr>
          <p:cNvPr id="3" name="Content Placeholder 2"/>
          <p:cNvSpPr>
            <a:spLocks noGrp="1"/>
          </p:cNvSpPr>
          <p:nvPr>
            <p:ph idx="1"/>
          </p:nvPr>
        </p:nvSpPr>
        <p:spPr>
          <a:xfrm>
            <a:off x="609601" y="1066801"/>
            <a:ext cx="10439400" cy="5141388"/>
          </a:xfrm>
        </p:spPr>
        <p:txBody>
          <a:bodyPr>
            <a:normAutofit/>
          </a:bodyPr>
          <a:lstStyle/>
          <a:p>
            <a:pPr marL="0" indent="0">
              <a:buNone/>
            </a:pPr>
            <a:r>
              <a:rPr lang="en-US" sz="2800" b="1" dirty="0">
                <a:solidFill>
                  <a:schemeClr val="accent2">
                    <a:lumMod val="75000"/>
                  </a:schemeClr>
                </a:solidFill>
                <a:cs typeface="Times New Roman" panose="02020603050405020304" pitchFamily="18" charset="0"/>
              </a:rPr>
              <a:t>Types of causal validity</a:t>
            </a:r>
          </a:p>
          <a:p>
            <a:pPr marL="514350" indent="-514350">
              <a:buFont typeface="+mj-lt"/>
              <a:buAutoNum type="arabicPeriod"/>
            </a:pPr>
            <a:r>
              <a:rPr lang="en-US" sz="2400" b="1" dirty="0">
                <a:cs typeface="Times New Roman" panose="02020603050405020304" pitchFamily="18" charset="0"/>
              </a:rPr>
              <a:t>Construct validity: </a:t>
            </a:r>
            <a:r>
              <a:rPr lang="en-US" sz="2400" dirty="0">
                <a:cs typeface="Times New Roman" panose="02020603050405020304" pitchFamily="18" charset="0"/>
              </a:rPr>
              <a:t>are we measuring what we want to measure? </a:t>
            </a:r>
            <a:endParaRPr lang="en-US" sz="2400" b="1" dirty="0">
              <a:cs typeface="Times New Roman" panose="02020603050405020304" pitchFamily="18" charset="0"/>
            </a:endParaRPr>
          </a:p>
          <a:p>
            <a:pPr marL="514350" indent="-514350">
              <a:buFont typeface="+mj-lt"/>
              <a:buAutoNum type="arabicPeriod"/>
            </a:pPr>
            <a:r>
              <a:rPr lang="en-US" sz="2400" b="1" dirty="0">
                <a:cs typeface="Times New Roman" panose="02020603050405020304" pitchFamily="18" charset="0"/>
              </a:rPr>
              <a:t>Statistical validity: </a:t>
            </a:r>
            <a:r>
              <a:rPr lang="en-US" sz="2400" dirty="0">
                <a:cs typeface="Times New Roman" panose="02020603050405020304" pitchFamily="18" charset="0"/>
              </a:rPr>
              <a:t>are your statistics correct? </a:t>
            </a:r>
          </a:p>
          <a:p>
            <a:pPr marL="514350" indent="-514350">
              <a:buFont typeface="+mj-lt"/>
              <a:buAutoNum type="arabicPeriod"/>
            </a:pPr>
            <a:r>
              <a:rPr lang="en-US" sz="2400" b="1" dirty="0">
                <a:cs typeface="Times New Roman" panose="02020603050405020304" pitchFamily="18" charset="0"/>
              </a:rPr>
              <a:t>Internal validity: </a:t>
            </a:r>
            <a:r>
              <a:rPr lang="en-US" sz="2400" dirty="0">
                <a:cs typeface="Times New Roman" panose="02020603050405020304" pitchFamily="18" charset="0"/>
              </a:rPr>
              <a:t>are your mechanisms correct?</a:t>
            </a:r>
          </a:p>
          <a:p>
            <a:pPr marL="514350" indent="-514350">
              <a:buFont typeface="+mj-lt"/>
              <a:buAutoNum type="arabicPeriod"/>
            </a:pPr>
            <a:r>
              <a:rPr lang="en-US" sz="2400" b="1" dirty="0">
                <a:cs typeface="Times New Roman" panose="02020603050405020304" pitchFamily="18" charset="0"/>
              </a:rPr>
              <a:t>External validity: </a:t>
            </a:r>
            <a:r>
              <a:rPr lang="en-US" sz="2400" dirty="0">
                <a:cs typeface="Times New Roman" panose="02020603050405020304" pitchFamily="18" charset="0"/>
              </a:rPr>
              <a:t>are your findings generalizable? </a:t>
            </a:r>
            <a:endParaRPr lang="en-US" sz="2400" b="1" dirty="0">
              <a:cs typeface="Times New Roman" panose="02020603050405020304" pitchFamily="18" charset="0"/>
            </a:endParaRPr>
          </a:p>
          <a:p>
            <a:pPr lvl="1"/>
            <a:r>
              <a:rPr lang="en-US" sz="2200" dirty="0">
                <a:cs typeface="Times New Roman" panose="02020603050405020304" pitchFamily="18" charset="0"/>
              </a:rPr>
              <a:t>Are your results a fluke of a limited sample?</a:t>
            </a:r>
          </a:p>
          <a:p>
            <a:pPr lvl="1"/>
            <a:r>
              <a:rPr lang="en-US" sz="2200" dirty="0">
                <a:cs typeface="Times New Roman" panose="02020603050405020304" pitchFamily="18" charset="0"/>
              </a:rPr>
              <a:t>Does your data match the population? </a:t>
            </a:r>
          </a:p>
        </p:txBody>
      </p:sp>
      <p:pic>
        <p:nvPicPr>
          <p:cNvPr id="5" name="Picture 4">
            <a:extLst>
              <a:ext uri="{FF2B5EF4-FFF2-40B4-BE49-F238E27FC236}">
                <a16:creationId xmlns:a16="http://schemas.microsoft.com/office/drawing/2014/main" id="{EFE3ED63-E8BC-2669-0961-1A3C96E8AC49}"/>
              </a:ext>
            </a:extLst>
          </p:cNvPr>
          <p:cNvPicPr>
            <a:picLocks noChangeAspect="1"/>
          </p:cNvPicPr>
          <p:nvPr/>
        </p:nvPicPr>
        <p:blipFill>
          <a:blip r:embed="rId3"/>
          <a:stretch>
            <a:fillRect/>
          </a:stretch>
        </p:blipFill>
        <p:spPr>
          <a:xfrm>
            <a:off x="1981200" y="4495800"/>
            <a:ext cx="7315200" cy="2242555"/>
          </a:xfrm>
          <a:prstGeom prst="rect">
            <a:avLst/>
          </a:prstGeom>
        </p:spPr>
      </p:pic>
    </p:spTree>
    <p:extLst>
      <p:ext uri="{BB962C8B-B14F-4D97-AF65-F5344CB8AC3E}">
        <p14:creationId xmlns:p14="http://schemas.microsoft.com/office/powerpoint/2010/main" val="266828487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2077"/>
            <a:ext cx="10439400" cy="624840"/>
          </a:xfrm>
        </p:spPr>
        <p:txBody>
          <a:bodyPr>
            <a:noAutofit/>
          </a:bodyPr>
          <a:lstStyle/>
          <a:p>
            <a:r>
              <a:rPr lang="en-US" sz="3600" dirty="0">
                <a:cs typeface="Times New Roman" panose="02020603050405020304" pitchFamily="18" charset="0"/>
              </a:rPr>
              <a:t>Summary</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09601" y="1066801"/>
            <a:ext cx="10439400" cy="5141388"/>
          </a:xfrm>
        </p:spPr>
        <p:txBody>
          <a:bodyPr>
            <a:noAutofit/>
          </a:bodyPr>
          <a:lstStyle/>
          <a:p>
            <a:r>
              <a:rPr lang="en-US" sz="2400" dirty="0">
                <a:cs typeface="Times New Roman" panose="02020603050405020304" pitchFamily="18" charset="0"/>
              </a:rPr>
              <a:t>Regression is a </a:t>
            </a:r>
            <a:r>
              <a:rPr lang="en-US" sz="2400" b="1" dirty="0">
                <a:cs typeface="Times New Roman" panose="02020603050405020304" pitchFamily="18" charset="0"/>
              </a:rPr>
              <a:t>very powerful tool</a:t>
            </a:r>
            <a:r>
              <a:rPr lang="en-US" sz="2400" dirty="0">
                <a:cs typeface="Times New Roman" panose="02020603050405020304" pitchFamily="18" charset="0"/>
              </a:rPr>
              <a:t> (use it well) </a:t>
            </a:r>
          </a:p>
          <a:p>
            <a:pPr marL="457200" indent="-457200">
              <a:buFont typeface="+mj-lt"/>
              <a:buAutoNum type="arabicPeriod"/>
            </a:pPr>
            <a:r>
              <a:rPr lang="en-US" sz="2400" dirty="0">
                <a:cs typeface="Times New Roman" panose="02020603050405020304" pitchFamily="18" charset="0"/>
              </a:rPr>
              <a:t>Importance of controlling for colliders/covariates</a:t>
            </a:r>
          </a:p>
          <a:p>
            <a:pPr marL="457200" indent="-457200">
              <a:buFont typeface="+mj-lt"/>
              <a:buAutoNum type="arabicPeriod"/>
            </a:pPr>
            <a:r>
              <a:rPr lang="en-US" sz="2400" dirty="0">
                <a:cs typeface="Times New Roman" panose="02020603050405020304" pitchFamily="18" charset="0"/>
              </a:rPr>
              <a:t>Inference and uncertainty of a regression</a:t>
            </a:r>
          </a:p>
          <a:p>
            <a:pPr marL="457200" indent="-457200">
              <a:buFont typeface="+mj-lt"/>
              <a:buAutoNum type="arabicPeriod"/>
            </a:pPr>
            <a:r>
              <a:rPr lang="en-US" sz="2400" dirty="0">
                <a:cs typeface="Times New Roman" panose="02020603050405020304" pitchFamily="18" charset="0"/>
              </a:rPr>
              <a:t>Interpreting regression coefficients and tables</a:t>
            </a:r>
          </a:p>
          <a:p>
            <a:pPr marL="457200" indent="-457200">
              <a:buFont typeface="+mj-lt"/>
              <a:buAutoNum type="arabicPeriod"/>
            </a:pPr>
            <a:r>
              <a:rPr lang="en-US" sz="2400" dirty="0">
                <a:cs typeface="Times New Roman" panose="02020603050405020304" pitchFamily="18" charset="0"/>
              </a:rPr>
              <a:t>Presenting your results</a:t>
            </a:r>
          </a:p>
          <a:p>
            <a:pPr marL="457200" indent="-457200">
              <a:buFont typeface="+mj-lt"/>
              <a:buAutoNum type="arabicPeriod"/>
            </a:pPr>
            <a:endParaRPr lang="en-US" sz="2400" dirty="0">
              <a:cs typeface="Times New Roman" panose="02020603050405020304" pitchFamily="18" charset="0"/>
            </a:endParaRPr>
          </a:p>
          <a:p>
            <a:pPr marL="0" indent="0">
              <a:buNone/>
            </a:pPr>
            <a:r>
              <a:rPr lang="en-US" sz="2400" b="1" dirty="0">
                <a:solidFill>
                  <a:srgbClr val="0070C0"/>
                </a:solidFill>
                <a:cs typeface="Times New Roman" panose="02020603050405020304" pitchFamily="18" charset="0"/>
              </a:rPr>
              <a:t>Next time: getting fancier with regression</a:t>
            </a:r>
          </a:p>
          <a:p>
            <a:r>
              <a:rPr lang="en-US" sz="2400" dirty="0">
                <a:cs typeface="Times New Roman" panose="02020603050405020304" pitchFamily="18" charset="0"/>
              </a:rPr>
              <a:t>Types of variables you can use</a:t>
            </a:r>
          </a:p>
          <a:p>
            <a:r>
              <a:rPr lang="en-US" sz="2400" dirty="0">
                <a:cs typeface="Times New Roman" panose="02020603050405020304" pitchFamily="18" charset="0"/>
              </a:rPr>
              <a:t>Interaction effects</a:t>
            </a:r>
          </a:p>
          <a:p>
            <a:r>
              <a:rPr lang="en-US" sz="2400" dirty="0">
                <a:cs typeface="Times New Roman" panose="02020603050405020304" pitchFamily="18" charset="0"/>
              </a:rPr>
              <a:t>(Some) Nonlinear models</a:t>
            </a:r>
          </a:p>
        </p:txBody>
      </p:sp>
    </p:spTree>
    <p:extLst>
      <p:ext uri="{BB962C8B-B14F-4D97-AF65-F5344CB8AC3E}">
        <p14:creationId xmlns:p14="http://schemas.microsoft.com/office/powerpoint/2010/main" val="20387803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7269480" cy="624840"/>
          </a:xfrm>
        </p:spPr>
        <p:txBody>
          <a:bodyPr>
            <a:normAutofit fontScale="90000"/>
          </a:bodyPr>
          <a:lstStyle/>
          <a:p>
            <a:r>
              <a:rPr lang="en-US" dirty="0">
                <a:cs typeface="Times New Roman" panose="02020603050405020304" pitchFamily="18" charset="0"/>
              </a:rPr>
              <a:t>Controlling for Variables</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09601" y="1066801"/>
                <a:ext cx="10015390" cy="5141388"/>
              </a:xfrm>
            </p:spPr>
            <p:txBody>
              <a:bodyPr>
                <a:normAutofit/>
              </a:bodyPr>
              <a:lstStyle/>
              <a:p>
                <a:pPr marL="274320" lvl="1" indent="0">
                  <a:buNone/>
                </a:pPr>
                <a14:m>
                  <m:oMathPara xmlns:m="http://schemas.openxmlformats.org/officeDocument/2006/math">
                    <m:oMathParaPr>
                      <m:jc m:val="centerGroup"/>
                    </m:oMathParaPr>
                    <m:oMath xmlns:m="http://schemas.openxmlformats.org/officeDocument/2006/math">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𝑦</m:t>
                      </m:r>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0</m:t>
                          </m:r>
                        </m:sub>
                      </m:sSub>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1</m:t>
                          </m:r>
                        </m:sub>
                      </m:s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𝐷</m:t>
                      </m:r>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2</m:t>
                          </m:r>
                        </m:sub>
                      </m:s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𝑋</m:t>
                      </m:r>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𝜀</m:t>
                      </m:r>
                    </m:oMath>
                  </m:oMathPara>
                </a14:m>
                <a:endParaRPr lang="en-CA" sz="2400" dirty="0">
                  <a:solidFill>
                    <a:schemeClr val="tx1"/>
                  </a:solidFill>
                  <a:latin typeface="Open Sans"/>
                  <a:ea typeface="Open Sans" panose="020B0606030504020204" pitchFamily="34" charset="0"/>
                  <a:cs typeface="Open Sans" panose="020B0606030504020204" pitchFamily="34" charset="0"/>
                </a:endParaRPr>
              </a:p>
              <a:p>
                <a:r>
                  <a:rPr lang="en-US" sz="2400" dirty="0">
                    <a:cs typeface="Times New Roman" panose="02020603050405020304" pitchFamily="18" charset="0"/>
                  </a:rPr>
                  <a:t>We are curious about the effect of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𝐷</m:t>
                    </m:r>
                  </m:oMath>
                </a14:m>
                <a:r>
                  <a:rPr lang="en-US" sz="2400" dirty="0">
                    <a:cs typeface="Times New Roman" panose="02020603050405020304" pitchFamily="18" charset="0"/>
                  </a:rPr>
                  <a:t> on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𝑌</m:t>
                    </m:r>
                  </m:oMath>
                </a14:m>
                <a:endParaRPr lang="en-US" sz="2400" b="0" dirty="0">
                  <a:cs typeface="Times New Roman" panose="02020603050405020304" pitchFamily="18" charset="0"/>
                </a:endParaRPr>
              </a:p>
              <a:p>
                <a:pPr lvl="1"/>
                <a:r>
                  <a:rPr lang="en-US" sz="2400" dirty="0">
                    <a:cs typeface="Times New Roman" panose="02020603050405020304" pitchFamily="18" charset="0"/>
                  </a:rPr>
                  <a:t>We know that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𝐷</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𝑌</m:t>
                    </m:r>
                  </m:oMath>
                </a14:m>
                <a:r>
                  <a:rPr lang="en-US" sz="2400" dirty="0">
                    <a:cs typeface="Times New Roman" panose="02020603050405020304" pitchFamily="18" charset="0"/>
                  </a:rPr>
                  <a:t>, but there’s another open channel: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𝐷</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𝑋</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𝑌</m:t>
                    </m:r>
                  </m:oMath>
                </a14:m>
                <a:endParaRPr lang="en-US" sz="2400" dirty="0">
                  <a:cs typeface="Times New Roman" panose="02020603050405020304" pitchFamily="18" charset="0"/>
                </a:endParaRPr>
              </a:p>
              <a:p>
                <a:pPr lvl="1"/>
                <a:r>
                  <a:rPr lang="en-US" sz="2400" dirty="0">
                    <a:cs typeface="Times New Roman" panose="02020603050405020304" pitchFamily="18" charset="0"/>
                  </a:rPr>
                  <a:t>To close this channel, we want to “control for” income </a:t>
                </a:r>
              </a:p>
              <a:p>
                <a:r>
                  <a:rPr lang="en-US" sz="2400" dirty="0">
                    <a:cs typeface="Times New Roman" panose="02020603050405020304" pitchFamily="18" charset="0"/>
                    <a:hlinkClick r:id="rId3"/>
                  </a:rPr>
                  <a:t>Visualizing this with a DAG</a:t>
                </a:r>
                <a:r>
                  <a:rPr lang="en-US" sz="2400" dirty="0">
                    <a:cs typeface="Times New Roman" panose="02020603050405020304" pitchFamily="18" charset="0"/>
                  </a:rPr>
                  <a:t> </a:t>
                </a:r>
              </a:p>
              <a:p>
                <a:r>
                  <a:rPr lang="en-US" sz="2400" dirty="0">
                    <a:cs typeface="Times New Roman" panose="02020603050405020304" pitchFamily="18" charset="0"/>
                  </a:rPr>
                  <a:t>Controlling “partials out” conditional means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𝔼</m:t>
                    </m:r>
                    <m:d>
                      <m:dPr>
                        <m:begChr m:val="["/>
                        <m:endChr m:val="]"/>
                        <m:ctrlPr>
                          <a:rPr lang="en-US" sz="2400" b="0" i="1" smtClean="0">
                            <a:latin typeface="Cambria Math" panose="02040503050406030204" pitchFamily="18" charset="0"/>
                            <a:cs typeface="Times New Roman" panose="02020603050405020304" pitchFamily="18" charset="0"/>
                          </a:rPr>
                        </m:ctrlPr>
                      </m:dPr>
                      <m:e>
                        <m:r>
                          <a:rPr lang="en-US" sz="2400" b="0" i="1" smtClean="0">
                            <a:latin typeface="Cambria Math" panose="02040503050406030204" pitchFamily="18" charset="0"/>
                            <a:cs typeface="Times New Roman" panose="02020603050405020304" pitchFamily="18" charset="0"/>
                          </a:rPr>
                          <m:t>𝑌</m:t>
                        </m:r>
                      </m:e>
                      <m:e>
                        <m:r>
                          <a:rPr lang="en-US" sz="2400" b="0" i="1" smtClean="0">
                            <a:latin typeface="Cambria Math" panose="02040503050406030204" pitchFamily="18" charset="0"/>
                            <a:cs typeface="Times New Roman" panose="02020603050405020304" pitchFamily="18" charset="0"/>
                          </a:rPr>
                          <m:t>𝑋</m:t>
                        </m:r>
                      </m:e>
                    </m:d>
                    <m:r>
                      <a:rPr lang="en-US" sz="2400" b="0" i="0" smtClean="0">
                        <a:latin typeface="Cambria Math" panose="02040503050406030204" pitchFamily="18" charset="0"/>
                        <a:cs typeface="Times New Roman" panose="02020603050405020304" pitchFamily="18" charset="0"/>
                      </a:rPr>
                      <m:t>,  </m:t>
                    </m:r>
                    <m:r>
                      <a:rPr lang="en-US" sz="2400" b="0" i="1" smtClean="0">
                        <a:latin typeface="Cambria Math" panose="02040503050406030204" pitchFamily="18" charset="0"/>
                        <a:cs typeface="Times New Roman" panose="02020603050405020304" pitchFamily="18" charset="0"/>
                      </a:rPr>
                      <m:t>𝔼</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𝐷</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𝑋</m:t>
                    </m:r>
                    <m:r>
                      <a:rPr lang="en-US" sz="2400" b="0" i="1" smtClean="0">
                        <a:latin typeface="Cambria Math" panose="02040503050406030204" pitchFamily="18" charset="0"/>
                        <a:cs typeface="Times New Roman" panose="02020603050405020304" pitchFamily="18" charset="0"/>
                      </a:rPr>
                      <m:t>]</m:t>
                    </m:r>
                  </m:oMath>
                </a14:m>
                <a:endParaRPr lang="en-US" sz="2400" dirty="0">
                  <a:cs typeface="Times New Roman" panose="02020603050405020304" pitchFamily="18" charset="0"/>
                </a:endParaRPr>
              </a:p>
              <a:p>
                <a:pPr lvl="1"/>
                <a:r>
                  <a:rPr lang="en-US" sz="2400" b="1" dirty="0">
                    <a:cs typeface="Times New Roman" panose="02020603050405020304" pitchFamily="18" charset="0"/>
                  </a:rPr>
                  <a:t>Frisch-Waugh-Lovell (FWL) Theorem</a:t>
                </a:r>
                <a:r>
                  <a:rPr lang="en-US" sz="2400" dirty="0">
                    <a:cs typeface="Times New Roman" panose="02020603050405020304" pitchFamily="18" charset="0"/>
                  </a:rPr>
                  <a:t> </a:t>
                </a:r>
              </a:p>
              <a:p>
                <a:pPr lvl="1"/>
                <a:r>
                  <a:rPr lang="en-US" sz="2400" dirty="0">
                    <a:cs typeface="Times New Roman" panose="02020603050405020304" pitchFamily="18" charset="0"/>
                  </a:rPr>
                  <a:t>Illustration: </a:t>
                </a:r>
                <a:r>
                  <a:rPr lang="en-US" sz="2400" dirty="0">
                    <a:cs typeface="Times New Roman" panose="02020603050405020304" pitchFamily="18" charset="0"/>
                    <a:hlinkClick r:id="rId4"/>
                  </a:rPr>
                  <a:t>https://tinyurl.com/mrx32397</a:t>
                </a:r>
                <a:r>
                  <a:rPr lang="en-US" sz="2400" dirty="0">
                    <a:cs typeface="Times New Roman" panose="02020603050405020304" pitchFamily="18" charset="0"/>
                  </a:rPr>
                  <a:t> </a:t>
                </a:r>
              </a:p>
              <a:p>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09601" y="1066801"/>
                <a:ext cx="10015390" cy="5141388"/>
              </a:xfrm>
              <a:blipFill>
                <a:blip r:embed="rId5"/>
                <a:stretch>
                  <a:fillRect l="-426"/>
                </a:stretch>
              </a:blipFill>
            </p:spPr>
            <p:txBody>
              <a:bodyPr/>
              <a:lstStyle/>
              <a:p>
                <a:r>
                  <a:rPr lang="en-US">
                    <a:noFill/>
                  </a:rPr>
                  <a:t> </a:t>
                </a:r>
              </a:p>
            </p:txBody>
          </p:sp>
        </mc:Fallback>
      </mc:AlternateContent>
    </p:spTree>
    <p:extLst>
      <p:ext uri="{BB962C8B-B14F-4D97-AF65-F5344CB8AC3E}">
        <p14:creationId xmlns:p14="http://schemas.microsoft.com/office/powerpoint/2010/main" val="36954744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7269480" cy="624840"/>
          </a:xfrm>
        </p:spPr>
        <p:txBody>
          <a:bodyPr>
            <a:normAutofit fontScale="90000"/>
          </a:bodyPr>
          <a:lstStyle/>
          <a:p>
            <a:r>
              <a:rPr lang="en-US" dirty="0">
                <a:cs typeface="Times New Roman" panose="02020603050405020304" pitchFamily="18" charset="0"/>
              </a:rPr>
              <a:t>Controlling for Variables</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405791" cy="5141388"/>
              </a:xfrm>
            </p:spPr>
            <p:txBody>
              <a:bodyPr>
                <a:normAutofit/>
              </a:bodyPr>
              <a:lstStyle/>
              <a:p>
                <a:pPr marL="274320" lvl="1" indent="0">
                  <a:buNone/>
                </a:pPr>
                <a14:m>
                  <m:oMathPara xmlns:m="http://schemas.openxmlformats.org/officeDocument/2006/math">
                    <m:oMathParaPr>
                      <m:jc m:val="centerGroup"/>
                    </m:oMathParaPr>
                    <m:oMath xmlns:m="http://schemas.openxmlformats.org/officeDocument/2006/math">
                      <m: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𝑦</m:t>
                      </m:r>
                      <m: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0</m:t>
                          </m:r>
                        </m:sub>
                      </m:sSub>
                      <m: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1</m:t>
                          </m:r>
                        </m:sub>
                      </m:s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𝐷</m:t>
                      </m:r>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2</m:t>
                          </m:r>
                        </m:sub>
                      </m:s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𝑋</m:t>
                      </m:r>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𝜀</m:t>
                      </m:r>
                    </m:oMath>
                  </m:oMathPara>
                </a14:m>
                <a:endParaRPr lang="en-US" sz="2200" b="0" dirty="0">
                  <a:solidFill>
                    <a:schemeClr val="tx1"/>
                  </a:solidFill>
                  <a:latin typeface="Open Sans"/>
                  <a:ea typeface="Open Sans" panose="020B0606030504020204" pitchFamily="34" charset="0"/>
                  <a:cs typeface="Open Sans" panose="020B0606030504020204" pitchFamily="34" charset="0"/>
                </a:endParaRPr>
              </a:p>
              <a:p>
                <a:pPr marL="274320" lvl="1" indent="0">
                  <a:buNone/>
                </a:pPr>
                <a:endParaRPr lang="en-CA" sz="2200" dirty="0">
                  <a:solidFill>
                    <a:schemeClr val="tx1"/>
                  </a:solidFill>
                  <a:latin typeface="Open Sans"/>
                  <a:ea typeface="Open Sans" panose="020B0606030504020204" pitchFamily="34" charset="0"/>
                  <a:cs typeface="Open Sans" panose="020B0606030504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405791" cy="5141388"/>
              </a:xfrm>
              <a:blipFill>
                <a:blip r:embed="rId3"/>
                <a:stretch>
                  <a:fillRect/>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2B6BD1FF-E838-489D-99ED-DFB0A7D792E3}"/>
              </a:ext>
            </a:extLst>
          </p:cNvPr>
          <p:cNvPicPr>
            <a:picLocks noChangeAspect="1"/>
          </p:cNvPicPr>
          <p:nvPr/>
        </p:nvPicPr>
        <p:blipFill>
          <a:blip r:embed="rId4"/>
          <a:stretch>
            <a:fillRect/>
          </a:stretch>
        </p:blipFill>
        <p:spPr>
          <a:xfrm>
            <a:off x="609600" y="1041401"/>
            <a:ext cx="8665827" cy="5514617"/>
          </a:xfrm>
          <a:prstGeom prst="rect">
            <a:avLst/>
          </a:prstGeom>
        </p:spPr>
      </p:pic>
    </p:spTree>
    <p:extLst>
      <p:ext uri="{BB962C8B-B14F-4D97-AF65-F5344CB8AC3E}">
        <p14:creationId xmlns:p14="http://schemas.microsoft.com/office/powerpoint/2010/main" val="3835109489"/>
      </p:ext>
    </p:extLst>
  </p:cSld>
  <p:clrMapOvr>
    <a:masterClrMapping/>
  </p:clrMapOvr>
</p:sld>
</file>

<file path=ppt/theme/theme1.xml><?xml version="1.0" encoding="utf-8"?>
<a:theme xmlns:a="http://schemas.openxmlformats.org/drawingml/2006/main" name="View">
  <a:themeElements>
    <a:clrScheme name="View">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View</Template>
  <TotalTime>2114</TotalTime>
  <Words>5471</Words>
  <Application>Microsoft Office PowerPoint</Application>
  <PresentationFormat>Widescreen</PresentationFormat>
  <Paragraphs>521</Paragraphs>
  <Slides>78</Slides>
  <Notes>70</Notes>
  <HiddenSlides>4</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78</vt:i4>
      </vt:variant>
    </vt:vector>
  </HeadingPairs>
  <TitlesOfParts>
    <vt:vector size="87" baseType="lpstr">
      <vt:lpstr>Arial</vt:lpstr>
      <vt:lpstr>Calibri</vt:lpstr>
      <vt:lpstr>Cambria Math</vt:lpstr>
      <vt:lpstr>Guardian TextSans Web</vt:lpstr>
      <vt:lpstr>Open Sans</vt:lpstr>
      <vt:lpstr>Symbol</vt:lpstr>
      <vt:lpstr>Times New Roman</vt:lpstr>
      <vt:lpstr>Wingdings 2</vt:lpstr>
      <vt:lpstr>View</vt:lpstr>
      <vt:lpstr>Quant Methods for HSR I </vt:lpstr>
      <vt:lpstr>Last time:</vt:lpstr>
      <vt:lpstr>Last time:</vt:lpstr>
      <vt:lpstr>Multivariate Regression</vt:lpstr>
      <vt:lpstr>Population Model: Multiple Variables</vt:lpstr>
      <vt:lpstr>Population Model: Multiple Variables</vt:lpstr>
      <vt:lpstr>Controlling for Variables</vt:lpstr>
      <vt:lpstr>Controlling for Variables</vt:lpstr>
      <vt:lpstr>Controlling for Variables</vt:lpstr>
      <vt:lpstr>Controlling for Variables</vt:lpstr>
      <vt:lpstr>Controlling for Income </vt:lpstr>
      <vt:lpstr>Controlling for Income </vt:lpstr>
      <vt:lpstr>“Partialling” out Income</vt:lpstr>
      <vt:lpstr>FWL: Residual Ys on Residual Ds</vt:lpstr>
      <vt:lpstr>How does multivariate regression work?</vt:lpstr>
      <vt:lpstr>So what do I  control for? </vt:lpstr>
      <vt:lpstr>What should you not control for? Colliders</vt:lpstr>
      <vt:lpstr>What should you not control for? Colliders</vt:lpstr>
      <vt:lpstr>What should you not control for? Colliders</vt:lpstr>
      <vt:lpstr>What should you not control for? Colliders</vt:lpstr>
      <vt:lpstr>What should you not control for?  Selecting on an Outcome</vt:lpstr>
      <vt:lpstr>Case Study:  Children at Risk: The Effect of Crop Loss on Child Health in Rural Mexico</vt:lpstr>
      <vt:lpstr>Motivation and Research Design</vt:lpstr>
      <vt:lpstr>Motivation and Research Design</vt:lpstr>
      <vt:lpstr>Case Study: descriptive evidence</vt:lpstr>
      <vt:lpstr>Case study: descriptive evidence</vt:lpstr>
      <vt:lpstr>Case study: controls</vt:lpstr>
      <vt:lpstr>Case study: controls</vt:lpstr>
      <vt:lpstr>Types of Control Variables</vt:lpstr>
      <vt:lpstr>Types of Control Variables: Sliders and Switches</vt:lpstr>
      <vt:lpstr>How does interpretation change? </vt:lpstr>
      <vt:lpstr>Estimating and Visualizing our Regressions</vt:lpstr>
      <vt:lpstr>How does interpretation change? </vt:lpstr>
      <vt:lpstr>Case study: Interpreting a regression</vt:lpstr>
      <vt:lpstr>Discrete Regressors </vt:lpstr>
      <vt:lpstr>Discrete Regressors </vt:lpstr>
      <vt:lpstr>Discrete Regressors </vt:lpstr>
      <vt:lpstr>Discrete Regressors </vt:lpstr>
      <vt:lpstr>Discrete Regressors </vt:lpstr>
      <vt:lpstr>The Dummy Variable Trap</vt:lpstr>
      <vt:lpstr>The Dummy Variable Trap</vt:lpstr>
      <vt:lpstr>Avoiding the Dummy Variable Trap</vt:lpstr>
      <vt:lpstr>Avoiding the Dummy Variable Trap</vt:lpstr>
      <vt:lpstr>Avoiding the Dummy Variable Trap</vt:lpstr>
      <vt:lpstr>Case study: Interpreting a regression</vt:lpstr>
      <vt:lpstr>So What do I Control For (again?) </vt:lpstr>
      <vt:lpstr>So What do I Control For (again?) </vt:lpstr>
      <vt:lpstr>So What do I Control For (again?) </vt:lpstr>
      <vt:lpstr>So What do I Control For (again?) </vt:lpstr>
      <vt:lpstr>So What do I Control For (again?) </vt:lpstr>
      <vt:lpstr>So What do I Control For (again?) </vt:lpstr>
      <vt:lpstr>Mini Referee Report</vt:lpstr>
      <vt:lpstr>Practical Regression Tips</vt:lpstr>
      <vt:lpstr>Table 2 Fallacy: </vt:lpstr>
      <vt:lpstr>Reading &amp; Constructing a Regression Table</vt:lpstr>
      <vt:lpstr>Reading &amp; Constructing a Regression Table</vt:lpstr>
      <vt:lpstr>Reading &amp; Constructing a Regression Table</vt:lpstr>
      <vt:lpstr>Reading &amp; Constructing a Regression Table</vt:lpstr>
      <vt:lpstr>Reading &amp; Constructing a Regression Table</vt:lpstr>
      <vt:lpstr>Reading &amp; Constructing a Regression Table</vt:lpstr>
      <vt:lpstr>Reading &amp; Constructing a Regression Table</vt:lpstr>
      <vt:lpstr>What do my results mean? </vt:lpstr>
      <vt:lpstr>What do my results mean? </vt:lpstr>
      <vt:lpstr>What do my results mean? </vt:lpstr>
      <vt:lpstr>Statistical Power</vt:lpstr>
      <vt:lpstr>How do I report my results and assumptions? </vt:lpstr>
      <vt:lpstr>Are my results hacked? Are they spurious? </vt:lpstr>
      <vt:lpstr>Aggregate p-hacking: Publication Bias</vt:lpstr>
      <vt:lpstr>What do my results mean? </vt:lpstr>
      <vt:lpstr>Example of Selection Bias: Marriage and Happiness </vt:lpstr>
      <vt:lpstr>Example of Selection Bias: Marriage and Happiness </vt:lpstr>
      <vt:lpstr>Example of Selection Bias: Marriage and Happiness </vt:lpstr>
      <vt:lpstr>Example of Selection Bias: Marriage and Happiness </vt:lpstr>
      <vt:lpstr>What do my results mean? </vt:lpstr>
      <vt:lpstr>Example of External Validity</vt:lpstr>
      <vt:lpstr>Example of Selection Bias: Marriage and Happiness </vt:lpstr>
      <vt:lpstr>What do my results mean? </vt:lpstr>
      <vt:lpstr>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Econometrics I:</dc:title>
  <dc:creator>Audrey Laporte</dc:creator>
  <cp:lastModifiedBy>Alexander Hoagland</cp:lastModifiedBy>
  <cp:revision>136</cp:revision>
  <dcterms:created xsi:type="dcterms:W3CDTF">2011-01-10T00:42:42Z</dcterms:created>
  <dcterms:modified xsi:type="dcterms:W3CDTF">2025-09-19T13:53:16Z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034a106e-6316-442c-ad35-738afd673d2b_Enabled">
    <vt:lpwstr>True</vt:lpwstr>
  </property>
  <property fmtid="{D5CDD505-2E9C-101B-9397-08002B2CF9AE}" pid="3" name="MSIP_Label_034a106e-6316-442c-ad35-738afd673d2b_SiteId">
    <vt:lpwstr>cddc1229-ac2a-4b97-b78a-0e5cacb5865c</vt:lpwstr>
  </property>
  <property fmtid="{D5CDD505-2E9C-101B-9397-08002B2CF9AE}" pid="4" name="MSIP_Label_034a106e-6316-442c-ad35-738afd673d2b_Owner">
    <vt:lpwstr>Eric.Nauenberg@ontario.ca</vt:lpwstr>
  </property>
  <property fmtid="{D5CDD505-2E9C-101B-9397-08002B2CF9AE}" pid="5" name="MSIP_Label_034a106e-6316-442c-ad35-738afd673d2b_SetDate">
    <vt:lpwstr>2020-08-28T20:23:07.5369310Z</vt:lpwstr>
  </property>
  <property fmtid="{D5CDD505-2E9C-101B-9397-08002B2CF9AE}" pid="6" name="MSIP_Label_034a106e-6316-442c-ad35-738afd673d2b_Name">
    <vt:lpwstr>OPS - Unclassified Information</vt:lpwstr>
  </property>
  <property fmtid="{D5CDD505-2E9C-101B-9397-08002B2CF9AE}" pid="7" name="MSIP_Label_034a106e-6316-442c-ad35-738afd673d2b_Application">
    <vt:lpwstr>Microsoft Azure Information Protection</vt:lpwstr>
  </property>
  <property fmtid="{D5CDD505-2E9C-101B-9397-08002B2CF9AE}" pid="8" name="MSIP_Label_034a106e-6316-442c-ad35-738afd673d2b_ActionId">
    <vt:lpwstr>e0d92f5a-28a2-4725-917b-84a82b221364</vt:lpwstr>
  </property>
  <property fmtid="{D5CDD505-2E9C-101B-9397-08002B2CF9AE}" pid="9" name="MSIP_Label_034a106e-6316-442c-ad35-738afd673d2b_Extended_MSFT_Method">
    <vt:lpwstr>Automatic</vt:lpwstr>
  </property>
  <property fmtid="{D5CDD505-2E9C-101B-9397-08002B2CF9AE}" pid="10" name="Sensitivity">
    <vt:lpwstr>OPS - Unclassified Information</vt:lpwstr>
  </property>
</Properties>
</file>